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7" r:id="rId2"/>
    <p:sldId id="258" r:id="rId3"/>
    <p:sldId id="298" r:id="rId4"/>
    <p:sldId id="299" r:id="rId5"/>
    <p:sldId id="300" r:id="rId6"/>
    <p:sldId id="301" r:id="rId7"/>
    <p:sldId id="259" r:id="rId8"/>
    <p:sldId id="285" r:id="rId9"/>
    <p:sldId id="288" r:id="rId10"/>
    <p:sldId id="287" r:id="rId11"/>
    <p:sldId id="286" r:id="rId12"/>
    <p:sldId id="303" r:id="rId13"/>
    <p:sldId id="260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302" r:id="rId23"/>
    <p:sldId id="297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4" r:id="rId38"/>
    <p:sldId id="275" r:id="rId39"/>
    <p:sldId id="276" r:id="rId40"/>
    <p:sldId id="277" r:id="rId41"/>
    <p:sldId id="278" r:id="rId42"/>
    <p:sldId id="279" r:id="rId43"/>
    <p:sldId id="280" r:id="rId44"/>
    <p:sldId id="281" r:id="rId45"/>
    <p:sldId id="282" r:id="rId46"/>
    <p:sldId id="283" r:id="rId47"/>
    <p:sldId id="284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CC006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6774" autoAdjust="0"/>
  </p:normalViewPr>
  <p:slideViewPr>
    <p:cSldViewPr>
      <p:cViewPr varScale="1">
        <p:scale>
          <a:sx n="71" d="100"/>
          <a:sy n="71" d="100"/>
        </p:scale>
        <p:origin x="-135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88BEF-023D-4FD1-843B-5E8E7EC12443}" type="datetimeFigureOut">
              <a:rPr lang="en-US" smtClean="0"/>
              <a:pPr/>
              <a:t>10/19/2020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8B6E5-9D83-454C-8E91-C883904C39E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931951-8C19-4970-8388-FB3145749969}" type="slidenum">
              <a:rPr lang="en-US"/>
              <a:pPr/>
              <a:t>2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5E6DDC-AE98-4BDA-8BDF-3F67108A5D09}" type="slidenum">
              <a:rPr lang="en-US"/>
              <a:pPr/>
              <a:t>30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C2FB52-57F8-45AB-B0ED-4DB6B22DA2FB}" type="slidenum">
              <a:rPr lang="en-US"/>
              <a:pPr/>
              <a:t>31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B531D9-24B1-4C34-9522-3416FFAA456E}" type="slidenum">
              <a:rPr lang="en-US"/>
              <a:pPr/>
              <a:t>32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1ECAF1-6CE3-45FC-BB5B-1CA3E913CEE1}" type="slidenum">
              <a:rPr lang="en-US"/>
              <a:pPr/>
              <a:t>33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5BB53D0-E664-49E1-B10B-EF41819724E5}" type="slidenum">
              <a:rPr lang="en-US"/>
              <a:pPr/>
              <a:t>34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C05354-EFD2-49DF-AD7D-ABC9F5846C75}" type="slidenum">
              <a:rPr lang="en-US"/>
              <a:pPr/>
              <a:t>35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E185E2B-807A-41CE-B359-29A86EE412A8}" type="slidenum">
              <a:rPr lang="en-US"/>
              <a:pPr/>
              <a:t>36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D94652-918D-45D2-B109-66D66E0979AE}" type="slidenum">
              <a:rPr lang="en-US"/>
              <a:pPr/>
              <a:t>37</a:t>
            </a:fld>
            <a:endParaRPr 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4DF4CF-DA97-4330-8A48-760ED3F4AC41}" type="slidenum">
              <a:rPr lang="en-US"/>
              <a:pPr/>
              <a:t>38</a:t>
            </a:fld>
            <a:endParaRPr 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5B62EB-FB6E-4427-939A-80CC6FDCE496}" type="slidenum">
              <a:rPr lang="en-US"/>
              <a:pPr/>
              <a:t>39</a:t>
            </a:fld>
            <a:endParaRPr 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58ACDB-DF96-4D4F-AB55-4EC12966379E}" type="slidenum">
              <a:rPr lang="en-US"/>
              <a:pPr/>
              <a:t>7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D2874A-4E25-49E1-8D72-E5239F6F1EEA}" type="slidenum">
              <a:rPr lang="en-US"/>
              <a:pPr/>
              <a:t>40</a:t>
            </a:fld>
            <a:endParaRPr lang="en-US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8587F1-A939-413D-BAF4-4640BEDB06DB}" type="slidenum">
              <a:rPr lang="en-US"/>
              <a:pPr/>
              <a:t>41</a:t>
            </a:fld>
            <a:endParaRPr 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DA8463-9357-4E51-A9F1-2076640B99FD}" type="slidenum">
              <a:rPr lang="en-US"/>
              <a:pPr/>
              <a:t>42</a:t>
            </a:fld>
            <a:endParaRPr 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EC1CCA-9AA9-4483-86D3-1724E54D2A7D}" type="slidenum">
              <a:rPr lang="en-US"/>
              <a:pPr/>
              <a:t>43</a:t>
            </a:fld>
            <a:endParaRPr 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870BAE-6C47-4D95-9349-F0AD616BDCB6}" type="slidenum">
              <a:rPr lang="en-US"/>
              <a:pPr/>
              <a:t>44</a:t>
            </a:fld>
            <a:endParaRPr lang="en-US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A358DE-C340-44A8-AAB0-F7BAD43692C0}" type="slidenum">
              <a:rPr lang="en-US"/>
              <a:pPr/>
              <a:t>45</a:t>
            </a:fld>
            <a:endParaRPr lang="en-US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BBCC15C-838A-4DD3-A9C4-5BAD0C95EC7A}" type="slidenum">
              <a:rPr lang="en-US"/>
              <a:pPr/>
              <a:t>46</a:t>
            </a:fld>
            <a:endParaRPr 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2845AC-0438-4C68-AF0C-8718B6C03C5E}" type="slidenum">
              <a:rPr lang="en-US"/>
              <a:pPr/>
              <a:t>47</a:t>
            </a:fld>
            <a:endParaRPr lang="en-US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25CF74-9C3A-4432-BB6D-CA6A93EF8926}" type="slidenum">
              <a:rPr lang="en-US"/>
              <a:pPr/>
              <a:t>13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 </a:t>
            </a:r>
            <a:r>
              <a:rPr lang="en-US" b="1" dirty="0" smtClean="0"/>
              <a:t>multi-core processor</a:t>
            </a:r>
            <a:r>
              <a:rPr lang="en-US" dirty="0" smtClean="0"/>
              <a:t> is a computer processor integrated circuit with two or more separate processing units, called cores, each of which reads and executes program instructions, as if the computer had several processors.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>
              <a:buFont typeface="Wingdings" pitchFamily="2" charset="2"/>
              <a:buChar char="v"/>
            </a:pP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 does it mean to have 4 cores?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quad-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CPU has 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four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processing 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cores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in a single chip. It 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similar to a dual-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CPU, but has 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four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separate processors (rather than two), which can process instructions at the same time. Some examples of quad-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CPUs include the Intel 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2 Quad, Intel Nehalem, and AMD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Phenom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X4 processors.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buFont typeface="Wingdings" pitchFamily="2" charset="2"/>
              <a:buChar char="v"/>
            </a:pP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 is multi core good for?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CPU that offers 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multiple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cores may perform significantly better than a single-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CPU of the same speed. 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Multiple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cores allow PCs to run 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multiple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processes at the same time with greater ease, increasing your performance when multitasking or under the demands of powerful apps and programs.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buFont typeface="Wingdings" pitchFamily="2" charset="2"/>
              <a:buChar char="v"/>
            </a:pP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do multiple cores work?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dual-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core CPU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has two central processing units, so it appears to the operating system as two CPUs. A 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with two 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cores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for example, 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run two different processes at the same time. This speeds up your system, because your computer can 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 multiple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things at once.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1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CFD7D7-17E8-4643-838F-24EFDEFC30C5}" type="slidenum">
              <a:rPr lang="en-US"/>
              <a:pPr/>
              <a:t>24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C82C07-0D5D-4FF0-BEFE-B51EE636324D}" type="slidenum">
              <a:rPr lang="en-US"/>
              <a:pPr/>
              <a:t>25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0623E1-5C09-48F0-B00F-900FE69296D8}" type="slidenum">
              <a:rPr lang="en-US"/>
              <a:pPr/>
              <a:t>26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4AA364-7283-4305-BC70-D5DCBF1D50E4}" type="slidenum">
              <a:rPr lang="en-US"/>
              <a:pPr/>
              <a:t>27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DDF3F1-3037-40CE-AB8C-B15B08373649}" type="slidenum">
              <a:rPr lang="en-US"/>
              <a:pPr/>
              <a:t>28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6B18AB-AD3F-4418-9719-D36DF72DA571}" type="slidenum">
              <a:rPr lang="en-US"/>
              <a:pPr/>
              <a:t>29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52727-8368-43E4-980A-C197C84104CB}" type="datetimeFigureOut">
              <a:rPr lang="en-US" smtClean="0"/>
              <a:pPr/>
              <a:t>10/19/2020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7BE93-67CC-41C4-8F39-883BEF9FFA6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52727-8368-43E4-980A-C197C84104CB}" type="datetimeFigureOut">
              <a:rPr lang="en-US" smtClean="0"/>
              <a:pPr/>
              <a:t>10/19/2020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7BE93-67CC-41C4-8F39-883BEF9FFA6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52727-8368-43E4-980A-C197C84104CB}" type="datetimeFigureOut">
              <a:rPr lang="en-US" smtClean="0"/>
              <a:pPr/>
              <a:t>10/19/2020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7BE93-67CC-41C4-8F39-883BEF9FFA6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761F06-4D71-4167-B7B5-D81AA6992C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52727-8368-43E4-980A-C197C84104CB}" type="datetimeFigureOut">
              <a:rPr lang="en-US" smtClean="0"/>
              <a:pPr/>
              <a:t>10/19/2020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7BE93-67CC-41C4-8F39-883BEF9FFA6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52727-8368-43E4-980A-C197C84104CB}" type="datetimeFigureOut">
              <a:rPr lang="en-US" smtClean="0"/>
              <a:pPr/>
              <a:t>10/19/2020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7BE93-67CC-41C4-8F39-883BEF9FFA6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52727-8368-43E4-980A-C197C84104CB}" type="datetimeFigureOut">
              <a:rPr lang="en-US" smtClean="0"/>
              <a:pPr/>
              <a:t>10/19/2020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7BE93-67CC-41C4-8F39-883BEF9FFA6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52727-8368-43E4-980A-C197C84104CB}" type="datetimeFigureOut">
              <a:rPr lang="en-US" smtClean="0"/>
              <a:pPr/>
              <a:t>10/19/2020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7BE93-67CC-41C4-8F39-883BEF9FFA6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52727-8368-43E4-980A-C197C84104CB}" type="datetimeFigureOut">
              <a:rPr lang="en-US" smtClean="0"/>
              <a:pPr/>
              <a:t>10/19/2020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7BE93-67CC-41C4-8F39-883BEF9FFA6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52727-8368-43E4-980A-C197C84104CB}" type="datetimeFigureOut">
              <a:rPr lang="en-US" smtClean="0"/>
              <a:pPr/>
              <a:t>10/19/2020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7BE93-67CC-41C4-8F39-883BEF9FFA6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52727-8368-43E4-980A-C197C84104CB}" type="datetimeFigureOut">
              <a:rPr lang="en-US" smtClean="0"/>
              <a:pPr/>
              <a:t>10/19/2020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7BE93-67CC-41C4-8F39-883BEF9FFA6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52727-8368-43E4-980A-C197C84104CB}" type="datetimeFigureOut">
              <a:rPr lang="en-US" smtClean="0"/>
              <a:pPr/>
              <a:t>10/19/2020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7BE93-67CC-41C4-8F39-883BEF9FFA6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52727-8368-43E4-980A-C197C84104CB}" type="datetimeFigureOut">
              <a:rPr lang="en-US" smtClean="0"/>
              <a:pPr/>
              <a:t>10/19/2020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7BE93-67CC-41C4-8F39-883BEF9FFA6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3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sc.edu/machines/tcs/lemieux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oleObject5.bin"/><Relationship Id="rId4" Type="http://schemas.openxmlformats.org/officeDocument/2006/relationships/oleObject" Target="../embeddings/oleObject4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GB" b="1" dirty="0" smtClean="0">
                <a:solidFill>
                  <a:srgbClr val="CC0066"/>
                </a:solidFill>
              </a:rPr>
              <a:t>Lecture-2</a:t>
            </a:r>
            <a:br>
              <a:rPr lang="en-GB" b="1" dirty="0" smtClean="0">
                <a:solidFill>
                  <a:srgbClr val="CC0066"/>
                </a:solidFill>
              </a:rPr>
            </a:br>
            <a:r>
              <a:rPr lang="en-GB" b="1" dirty="0" smtClean="0">
                <a:solidFill>
                  <a:srgbClr val="CC0066"/>
                </a:solidFill>
              </a:rPr>
              <a:t>Advanced Processor Technology</a:t>
            </a:r>
            <a:endParaRPr lang="en-GB" b="1" dirty="0">
              <a:solidFill>
                <a:srgbClr val="CC006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Hyper-Threading (cont..)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 smtClean="0"/>
              <a:t>Hyper-threading allows the two logical CPU cores to share physical execution resources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This </a:t>
            </a:r>
            <a:r>
              <a:rPr lang="en-US" dirty="0" smtClean="0"/>
              <a:t>can speed things up somewhat—if one virtual CPU is stalled and waiting, the other virtual CPU can borrow its execution resources. </a:t>
            </a:r>
            <a:endParaRPr lang="en-US" dirty="0" smtClean="0"/>
          </a:p>
          <a:p>
            <a:pPr algn="just"/>
            <a:r>
              <a:rPr lang="en-US" dirty="0" smtClean="0"/>
              <a:t>Hyper-threading </a:t>
            </a:r>
            <a:r>
              <a:rPr lang="en-US" dirty="0" smtClean="0"/>
              <a:t>can help speed your system up, but it’s nowhere near as good as having actual additional cores.</a:t>
            </a:r>
          </a:p>
          <a:p>
            <a:pPr algn="just"/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Hyper-Threading (cont..)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en-US" dirty="0" smtClean="0"/>
              <a:t>Thankfully, hyper-threading is now a “bonus.” While the original consumer processors with hyper-threading only had a single core that masqueraded as multiple cores, modern Intel CPUs now have both multiple cores and hyper-threading technology. </a:t>
            </a:r>
            <a:endParaRPr lang="en-US" dirty="0" smtClean="0"/>
          </a:p>
          <a:p>
            <a:pPr algn="just"/>
            <a:r>
              <a:rPr lang="en-US" dirty="0" smtClean="0"/>
              <a:t>Your </a:t>
            </a:r>
            <a:r>
              <a:rPr lang="en-US" dirty="0" smtClean="0"/>
              <a:t>dual-core CPU with hyper-threading appears as four cores to your operating system, while your quad-core CPU with hyper-threading appears as eight cores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Hyper-threading </a:t>
            </a:r>
            <a:r>
              <a:rPr lang="en-US" dirty="0" smtClean="0"/>
              <a:t>is no substitute for additional cores, but a dual-core CPU with hyper-threading should perform better than a dual-core CPU without hyper-threading.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Hyper-Threading (cont..)</a:t>
            </a:r>
            <a:endParaRPr lang="en-US" dirty="0"/>
          </a:p>
        </p:txBody>
      </p:sp>
      <p:pic>
        <p:nvPicPr>
          <p:cNvPr id="47106" name="Picture 2" descr="F:\Online Class\Fall 2020 MHK\CSE 0409\CSE - 0409 Parallel Processing &amp; Distributed System\Classes are taken\HT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98948" y="1752601"/>
            <a:ext cx="8234947" cy="4267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5BE6CA7-06D3-4334-85F5-D3E2B6BA9BE0}" type="slidenum">
              <a:rPr lang="en-US"/>
              <a:pPr/>
              <a:t>13</a:t>
            </a:fld>
            <a:endParaRPr lang="en-US"/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b="1" dirty="0" smtClean="0"/>
              <a:t>Multi-core architectures</a:t>
            </a:r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This lecture is about a new trend in computer architecture:</a:t>
            </a:r>
            <a:br>
              <a:rPr lang="en-US" dirty="0" smtClean="0"/>
            </a:br>
            <a:r>
              <a:rPr lang="en-US" dirty="0" smtClean="0"/>
              <a:t>Replicate multiple processor cores on a single die.</a:t>
            </a:r>
          </a:p>
          <a:p>
            <a:pPr eaLnBrk="1" hangingPunct="1"/>
            <a:endParaRPr lang="en-US" dirty="0" smtClean="0"/>
          </a:p>
        </p:txBody>
      </p:sp>
      <p:graphicFrame>
        <p:nvGraphicFramePr>
          <p:cNvPr id="3074" name="Object 4"/>
          <p:cNvGraphicFramePr>
            <a:graphicFrameLocks noChangeAspect="1"/>
          </p:cNvGraphicFramePr>
          <p:nvPr/>
        </p:nvGraphicFramePr>
        <p:xfrm>
          <a:off x="457200" y="3657600"/>
          <a:ext cx="8229600" cy="2630488"/>
        </p:xfrm>
        <a:graphic>
          <a:graphicData uri="http://schemas.openxmlformats.org/presentationml/2006/ole">
            <p:oleObj spid="_x0000_s3074" name="Paint Shop Pro Image" r:id="rId4" imgW="10107317" imgH="2848780" progId="">
              <p:embed/>
            </p:oleObj>
          </a:graphicData>
        </a:graphic>
      </p:graphicFrame>
      <p:sp>
        <p:nvSpPr>
          <p:cNvPr id="3078" name="Text Box 5"/>
          <p:cNvSpPr txBox="1">
            <a:spLocks noChangeArrowheads="1"/>
          </p:cNvSpPr>
          <p:nvPr/>
        </p:nvSpPr>
        <p:spPr bwMode="auto">
          <a:xfrm>
            <a:off x="1131888" y="3457575"/>
            <a:ext cx="869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Core 1</a:t>
            </a:r>
          </a:p>
        </p:txBody>
      </p:sp>
      <p:sp>
        <p:nvSpPr>
          <p:cNvPr id="3079" name="Text Box 6"/>
          <p:cNvSpPr txBox="1">
            <a:spLocks noChangeArrowheads="1"/>
          </p:cNvSpPr>
          <p:nvPr/>
        </p:nvSpPr>
        <p:spPr bwMode="auto">
          <a:xfrm>
            <a:off x="2884488" y="3457575"/>
            <a:ext cx="869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Core 2</a:t>
            </a:r>
          </a:p>
        </p:txBody>
      </p:sp>
      <p:sp>
        <p:nvSpPr>
          <p:cNvPr id="3080" name="Text Box 7"/>
          <p:cNvSpPr txBox="1">
            <a:spLocks noChangeArrowheads="1"/>
          </p:cNvSpPr>
          <p:nvPr/>
        </p:nvSpPr>
        <p:spPr bwMode="auto">
          <a:xfrm>
            <a:off x="4560888" y="3457575"/>
            <a:ext cx="869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Core 3</a:t>
            </a:r>
          </a:p>
        </p:txBody>
      </p:sp>
      <p:sp>
        <p:nvSpPr>
          <p:cNvPr id="3081" name="Text Box 8"/>
          <p:cNvSpPr txBox="1">
            <a:spLocks noChangeArrowheads="1"/>
          </p:cNvSpPr>
          <p:nvPr/>
        </p:nvSpPr>
        <p:spPr bwMode="auto">
          <a:xfrm>
            <a:off x="6313488" y="3457575"/>
            <a:ext cx="869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Core 4</a:t>
            </a:r>
          </a:p>
        </p:txBody>
      </p:sp>
      <p:sp>
        <p:nvSpPr>
          <p:cNvPr id="3082" name="Text Box 9"/>
          <p:cNvSpPr txBox="1">
            <a:spLocks noChangeArrowheads="1"/>
          </p:cNvSpPr>
          <p:nvPr/>
        </p:nvSpPr>
        <p:spPr bwMode="auto">
          <a:xfrm>
            <a:off x="598488" y="6276975"/>
            <a:ext cx="2216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Multi-core CPU chip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Multiple </a:t>
            </a:r>
            <a:r>
              <a:rPr lang="en-US" b="1" dirty="0" smtClean="0"/>
              <a:t>Cores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en-US" dirty="0" smtClean="0"/>
              <a:t>Originally</a:t>
            </a:r>
            <a:r>
              <a:rPr lang="en-US" dirty="0" smtClean="0"/>
              <a:t>, CPUs had a single core. </a:t>
            </a:r>
            <a:endParaRPr lang="en-US" dirty="0" smtClean="0"/>
          </a:p>
          <a:p>
            <a:pPr algn="just"/>
            <a:r>
              <a:rPr lang="en-US" dirty="0" smtClean="0"/>
              <a:t>That </a:t>
            </a:r>
            <a:r>
              <a:rPr lang="en-US" dirty="0" smtClean="0"/>
              <a:t>meant the physical CPU had a single central processing unit on it. </a:t>
            </a:r>
            <a:endParaRPr lang="en-US" dirty="0" smtClean="0"/>
          </a:p>
          <a:p>
            <a:pPr algn="just"/>
            <a:r>
              <a:rPr lang="en-US" dirty="0" smtClean="0"/>
              <a:t>To </a:t>
            </a:r>
            <a:r>
              <a:rPr lang="en-US" dirty="0" smtClean="0"/>
              <a:t>increase performance, manufacturers add additional “cores,” or central processing units. </a:t>
            </a:r>
            <a:endParaRPr lang="en-US" dirty="0" smtClean="0"/>
          </a:p>
          <a:p>
            <a:pPr algn="just"/>
            <a:r>
              <a:rPr lang="en-US" dirty="0" smtClean="0"/>
              <a:t>A </a:t>
            </a:r>
            <a:r>
              <a:rPr lang="en-US" dirty="0" smtClean="0"/>
              <a:t>dual-core CPU has two central processing units, so it appears to the operating system as two CPUs. </a:t>
            </a:r>
            <a:endParaRPr lang="en-US" dirty="0" smtClean="0"/>
          </a:p>
          <a:p>
            <a:pPr algn="just"/>
            <a:r>
              <a:rPr lang="en-US" dirty="0" smtClean="0"/>
              <a:t>A </a:t>
            </a:r>
            <a:r>
              <a:rPr lang="en-US" dirty="0" smtClean="0"/>
              <a:t>CPU with two cores, for example, could run two different processes at the same time. </a:t>
            </a:r>
            <a:endParaRPr lang="en-US" dirty="0" smtClean="0"/>
          </a:p>
          <a:p>
            <a:pPr algn="just"/>
            <a:r>
              <a:rPr lang="en-US" dirty="0" smtClean="0"/>
              <a:t>This </a:t>
            </a:r>
            <a:r>
              <a:rPr lang="en-US" dirty="0" smtClean="0"/>
              <a:t>speeds up your system, because your computer can do multiple things at once</a:t>
            </a:r>
            <a:r>
              <a:rPr lang="en-US" dirty="0" smtClean="0"/>
              <a:t>.</a:t>
            </a:r>
            <a:endParaRPr lang="en-US" dirty="0" smtClean="0"/>
          </a:p>
          <a:p>
            <a:pPr algn="just"/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Multiple Cores (cont..)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Unlike hyper-threading, there are no tricks here — a dual-core CPU literally has two central processing units on the CPU chip. </a:t>
            </a:r>
            <a:endParaRPr lang="en-US" dirty="0" smtClean="0"/>
          </a:p>
          <a:p>
            <a:pPr algn="just"/>
            <a:r>
              <a:rPr lang="en-US" dirty="0" smtClean="0"/>
              <a:t>A </a:t>
            </a:r>
            <a:r>
              <a:rPr lang="en-US" dirty="0" smtClean="0"/>
              <a:t>quad-core CPU has four central processing units, an </a:t>
            </a:r>
            <a:r>
              <a:rPr lang="en-US" dirty="0" err="1" smtClean="0"/>
              <a:t>octa</a:t>
            </a:r>
            <a:r>
              <a:rPr lang="en-US" dirty="0" smtClean="0"/>
              <a:t>-core CPU has eight central processing units, and so on.</a:t>
            </a:r>
          </a:p>
          <a:p>
            <a:pPr algn="just"/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Multiple </a:t>
            </a:r>
            <a:r>
              <a:rPr lang="en-US" b="1" dirty="0" smtClean="0"/>
              <a:t>Cores (cont..)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US" dirty="0" smtClean="0"/>
              <a:t>This helps dramatically improve performance while keeping the physical CPU unit small so it fits in a single socket. </a:t>
            </a:r>
            <a:endParaRPr lang="en-US" dirty="0" smtClean="0"/>
          </a:p>
          <a:p>
            <a:pPr algn="just"/>
            <a:r>
              <a:rPr lang="en-US" dirty="0" smtClean="0"/>
              <a:t>There </a:t>
            </a:r>
            <a:r>
              <a:rPr lang="en-US" dirty="0" smtClean="0"/>
              <a:t>only needs to be a single CPU socket with a single CPU unit inserted into it—not four different CPU sockets with four different CPUs, each needing their own power, cooling, and other hardware. </a:t>
            </a:r>
            <a:endParaRPr lang="en-US" dirty="0" smtClean="0"/>
          </a:p>
          <a:p>
            <a:pPr algn="just"/>
            <a:r>
              <a:rPr lang="en-US" dirty="0" smtClean="0"/>
              <a:t>There’s </a:t>
            </a:r>
            <a:r>
              <a:rPr lang="en-US" dirty="0" smtClean="0"/>
              <a:t>less latency because the cores can communicate more quickly, as they’re all on the same chip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Multiple Cores (cont..)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Windows’ Task Manager shows this fairly well. </a:t>
            </a:r>
            <a:endParaRPr lang="en-US" dirty="0" smtClean="0"/>
          </a:p>
          <a:p>
            <a:r>
              <a:rPr lang="en-US" dirty="0" smtClean="0"/>
              <a:t>Here</a:t>
            </a:r>
            <a:r>
              <a:rPr lang="en-US" dirty="0" smtClean="0"/>
              <a:t>, for example, you can see that this system has one actual CPU (socket) and four cores. </a:t>
            </a:r>
            <a:endParaRPr lang="en-US" dirty="0" smtClean="0"/>
          </a:p>
          <a:p>
            <a:r>
              <a:rPr lang="en-US" dirty="0" err="1" smtClean="0"/>
              <a:t>Hyperthreading</a:t>
            </a:r>
            <a:r>
              <a:rPr lang="en-US" dirty="0" smtClean="0"/>
              <a:t> </a:t>
            </a:r>
            <a:r>
              <a:rPr lang="en-US" dirty="0" smtClean="0"/>
              <a:t>makes each core look like two CPUs to the operating system, so it shows 8 logical processors.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Multiple Cores (cont..)</a:t>
            </a:r>
            <a:endParaRPr lang="en-US" dirty="0"/>
          </a:p>
        </p:txBody>
      </p:sp>
      <p:pic>
        <p:nvPicPr>
          <p:cNvPr id="45058" name="Picture 2" descr="C:\Users\User\Documents\A JU PMSCS\Summer 2020\Neuroinformatics\task manager_CPU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369151"/>
            <a:ext cx="6858000" cy="510142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Multiple </a:t>
            </a:r>
            <a:r>
              <a:rPr lang="en-US" b="1" dirty="0" smtClean="0"/>
              <a:t>CPUs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Most computers only have a single CPU. </a:t>
            </a:r>
            <a:endParaRPr lang="en-US" dirty="0" smtClean="0"/>
          </a:p>
          <a:p>
            <a:pPr algn="just"/>
            <a:r>
              <a:rPr lang="en-US" dirty="0" smtClean="0"/>
              <a:t>That </a:t>
            </a:r>
            <a:r>
              <a:rPr lang="en-US" dirty="0" smtClean="0"/>
              <a:t>single CPU may have multiple cores or hyper-threading </a:t>
            </a:r>
            <a:r>
              <a:rPr lang="en-US" dirty="0" smtClean="0"/>
              <a:t>technology.</a:t>
            </a:r>
          </a:p>
          <a:p>
            <a:pPr algn="just"/>
            <a:r>
              <a:rPr lang="en-US" dirty="0" smtClean="0"/>
              <a:t>But </a:t>
            </a:r>
            <a:r>
              <a:rPr lang="en-US" dirty="0" smtClean="0"/>
              <a:t>it’s still only one physical CPU unit inserted into a single CPU socket on the motherboard</a:t>
            </a:r>
            <a:r>
              <a:rPr lang="en-US" dirty="0" smtClean="0"/>
              <a:t>.</a:t>
            </a:r>
          </a:p>
          <a:p>
            <a:pPr algn="just"/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F98EFF2-7D16-4549-B949-76DF66AA06AD}" type="slidenum">
              <a:rPr lang="en-US"/>
              <a:pPr/>
              <a:t>2</a:t>
            </a:fld>
            <a:endParaRPr lang="en-US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Single-core </a:t>
            </a:r>
            <a:r>
              <a:rPr lang="en-US" b="1" dirty="0" smtClean="0"/>
              <a:t>computer</a:t>
            </a:r>
            <a:endParaRPr lang="en-US" dirty="0" smtClean="0"/>
          </a:p>
        </p:txBody>
      </p:sp>
      <p:graphicFrame>
        <p:nvGraphicFramePr>
          <p:cNvPr id="1026" name="Object 8"/>
          <p:cNvGraphicFramePr>
            <a:graphicFrameLocks noChangeAspect="1"/>
          </p:cNvGraphicFramePr>
          <p:nvPr>
            <p:ph idx="1"/>
          </p:nvPr>
        </p:nvGraphicFramePr>
        <p:xfrm>
          <a:off x="762000" y="1447800"/>
          <a:ext cx="7213600" cy="4525963"/>
        </p:xfrm>
        <a:graphic>
          <a:graphicData uri="http://schemas.openxmlformats.org/presentationml/2006/ole">
            <p:oleObj spid="_x0000_s1026" name="Paint Shop Pro Image" r:id="rId4" imgW="9687805" imgH="6078049" progId="">
              <p:embed/>
            </p:oleObj>
          </a:graphicData>
        </a:graphic>
      </p:graphicFrame>
      <p:sp>
        <p:nvSpPr>
          <p:cNvPr id="1029" name="Rectangle 10"/>
          <p:cNvSpPr>
            <a:spLocks noChangeArrowheads="1"/>
          </p:cNvSpPr>
          <p:nvPr/>
        </p:nvSpPr>
        <p:spPr bwMode="auto">
          <a:xfrm>
            <a:off x="1295400" y="1371600"/>
            <a:ext cx="2819400" cy="23622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Multiple </a:t>
            </a:r>
            <a:r>
              <a:rPr lang="en-US" b="1" dirty="0" smtClean="0"/>
              <a:t>CPUs (cont..)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just"/>
            <a:r>
              <a:rPr lang="en-US" dirty="0" smtClean="0"/>
              <a:t>Before hyper-threading and multi-core CPUs came around, people attempted to add additional processing power to computers by adding additional CPUs. </a:t>
            </a:r>
            <a:endParaRPr lang="en-US" dirty="0" smtClean="0"/>
          </a:p>
          <a:p>
            <a:pPr algn="just"/>
            <a:r>
              <a:rPr lang="en-US" dirty="0" smtClean="0"/>
              <a:t>This </a:t>
            </a:r>
            <a:r>
              <a:rPr lang="en-US" dirty="0" smtClean="0"/>
              <a:t>requires a motherboard with multiple CPU sockets. </a:t>
            </a:r>
            <a:endParaRPr lang="en-US" dirty="0" smtClean="0"/>
          </a:p>
          <a:p>
            <a:pPr algn="just"/>
            <a:r>
              <a:rPr lang="en-US" dirty="0" smtClean="0"/>
              <a:t>The </a:t>
            </a:r>
            <a:r>
              <a:rPr lang="en-US" dirty="0" smtClean="0"/>
              <a:t>motherboard also needs additional hardware to connect those CPU sockets to the RAM and other resources. </a:t>
            </a:r>
            <a:endParaRPr lang="en-US" dirty="0" smtClean="0"/>
          </a:p>
          <a:p>
            <a:pPr algn="just"/>
            <a:r>
              <a:rPr lang="en-US" dirty="0" smtClean="0"/>
              <a:t>There’s </a:t>
            </a:r>
            <a:r>
              <a:rPr lang="en-US" dirty="0" smtClean="0"/>
              <a:t>a lot of overhead in this kind of setup. </a:t>
            </a:r>
            <a:endParaRPr lang="en-US" dirty="0" smtClean="0"/>
          </a:p>
          <a:p>
            <a:pPr algn="just"/>
            <a:r>
              <a:rPr lang="en-US" dirty="0" smtClean="0"/>
              <a:t>There’s </a:t>
            </a:r>
            <a:r>
              <a:rPr lang="en-US" dirty="0" smtClean="0"/>
              <a:t>additional latency if the CPUs need to communicate with each other, systems with multiple CPUs consume more power, and the motherboard needs more sockets and hardware.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Multiple CPUs (cont..)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 lnSpcReduction="10000"/>
          </a:bodyPr>
          <a:lstStyle/>
          <a:p>
            <a:pPr algn="just"/>
            <a:r>
              <a:rPr lang="en-US" dirty="0" smtClean="0"/>
              <a:t>Systems with multiple CPUs aren’t very common among home-user PCs today. </a:t>
            </a:r>
            <a:endParaRPr lang="en-US" dirty="0" smtClean="0"/>
          </a:p>
          <a:p>
            <a:pPr algn="just"/>
            <a:r>
              <a:rPr lang="en-US" dirty="0" smtClean="0"/>
              <a:t>Even </a:t>
            </a:r>
            <a:r>
              <a:rPr lang="en-US" dirty="0" smtClean="0"/>
              <a:t>a high-powered gaming desktop with multiple graphics cards will generally only have a single CPU. </a:t>
            </a:r>
            <a:endParaRPr lang="en-US" dirty="0" smtClean="0"/>
          </a:p>
          <a:p>
            <a:pPr algn="just"/>
            <a:r>
              <a:rPr lang="en-US" dirty="0" smtClean="0"/>
              <a:t>You’ll </a:t>
            </a:r>
            <a:r>
              <a:rPr lang="en-US" dirty="0" smtClean="0"/>
              <a:t>find multiple CPU systems among supercomputers, servers, and similar high-end systems that need as much number-crunching power as they can get.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Multiple CPUs (cont..)</a:t>
            </a:r>
            <a:endParaRPr lang="en-US" dirty="0"/>
          </a:p>
        </p:txBody>
      </p:sp>
      <p:pic>
        <p:nvPicPr>
          <p:cNvPr id="46082" name="Picture 2" descr="F:\Online Class\Fall 2020 MHK\CSE 0409\CSE - 0409 Parallel Processing &amp; Distributed System\Classes are taken\mCPU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14400" y="1567453"/>
            <a:ext cx="7238999" cy="454362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Multiple CPUs (cont..)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en-US" dirty="0" smtClean="0"/>
              <a:t>The more CPUs or cores a computer has, the more things it can do at once, helping improve performance on most tasks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Most </a:t>
            </a:r>
            <a:r>
              <a:rPr lang="en-US" dirty="0" smtClean="0"/>
              <a:t>computers now have CPUs with multiple cores—the most efficient option we’ve discussed. </a:t>
            </a:r>
            <a:endParaRPr lang="en-US" dirty="0" smtClean="0"/>
          </a:p>
          <a:p>
            <a:pPr algn="just"/>
            <a:r>
              <a:rPr lang="en-US" dirty="0" smtClean="0"/>
              <a:t>You’ll </a:t>
            </a:r>
            <a:r>
              <a:rPr lang="en-US" dirty="0" smtClean="0"/>
              <a:t>even find CPUs with multiple cores on modern </a:t>
            </a:r>
            <a:r>
              <a:rPr lang="en-US" dirty="0" smtClean="0"/>
              <a:t>smart phones </a:t>
            </a:r>
            <a:r>
              <a:rPr lang="en-US" dirty="0" smtClean="0"/>
              <a:t>and tablets. </a:t>
            </a:r>
            <a:endParaRPr lang="en-US" dirty="0" smtClean="0"/>
          </a:p>
          <a:p>
            <a:pPr algn="just"/>
            <a:r>
              <a:rPr lang="en-US" dirty="0" smtClean="0"/>
              <a:t>Intel </a:t>
            </a:r>
            <a:r>
              <a:rPr lang="en-US" dirty="0" smtClean="0"/>
              <a:t>CPUs also feature hyper-threading, which is kind of a bonus. </a:t>
            </a:r>
            <a:endParaRPr lang="en-US" dirty="0" smtClean="0"/>
          </a:p>
          <a:p>
            <a:pPr algn="just"/>
            <a:r>
              <a:rPr lang="en-US" dirty="0" smtClean="0"/>
              <a:t>Some </a:t>
            </a:r>
            <a:r>
              <a:rPr lang="en-US" dirty="0" smtClean="0"/>
              <a:t>computers that need a large amount of CPU power may have multiple CPUs, but it’s much less efficient than it sounds.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B7E689B-5206-4297-BBFB-AC2C65AA1058}" type="slidenum">
              <a:rPr lang="en-US"/>
              <a:pPr/>
              <a:t>24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Multi-core CPU chip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cores fit on a single processor socket</a:t>
            </a:r>
          </a:p>
          <a:p>
            <a:pPr eaLnBrk="1" hangingPunct="1"/>
            <a:r>
              <a:rPr lang="en-US" smtClean="0"/>
              <a:t>Also called CMP (Chip Multi-Processor)</a:t>
            </a:r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  <a:p>
            <a:pPr eaLnBrk="1" hangingPunct="1">
              <a:buFontTx/>
              <a:buNone/>
            </a:pPr>
            <a:r>
              <a:rPr lang="en-US" smtClean="0"/>
              <a:t/>
            </a:r>
            <a:br>
              <a:rPr lang="en-US" smtClean="0"/>
            </a:br>
            <a:endParaRPr lang="en-US" smtClean="0"/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1066800" y="3048000"/>
            <a:ext cx="7212013" cy="3395663"/>
            <a:chOff x="672" y="1488"/>
            <a:chExt cx="4543" cy="2139"/>
          </a:xfrm>
        </p:grpSpPr>
        <p:sp>
          <p:nvSpPr>
            <p:cNvPr id="10246" name="Rectangle 5"/>
            <p:cNvSpPr>
              <a:spLocks noChangeArrowheads="1"/>
            </p:cNvSpPr>
            <p:nvPr/>
          </p:nvSpPr>
          <p:spPr bwMode="auto">
            <a:xfrm>
              <a:off x="672" y="1488"/>
              <a:ext cx="4543" cy="2139"/>
            </a:xfrm>
            <a:prstGeom prst="rect">
              <a:avLst/>
            </a:prstGeom>
            <a:solidFill>
              <a:srgbClr val="EAEAEA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7" name="Text Box 6"/>
            <p:cNvSpPr txBox="1">
              <a:spLocks noChangeArrowheads="1"/>
            </p:cNvSpPr>
            <p:nvPr/>
          </p:nvSpPr>
          <p:spPr bwMode="auto">
            <a:xfrm>
              <a:off x="720" y="2016"/>
              <a:ext cx="207" cy="109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/>
                <a:t>core</a:t>
              </a:r>
            </a:p>
            <a:p>
              <a:endParaRPr lang="en-US"/>
            </a:p>
            <a:p>
              <a:r>
                <a:rPr lang="en-US"/>
                <a:t>1</a:t>
              </a:r>
            </a:p>
          </p:txBody>
        </p:sp>
        <p:sp>
          <p:nvSpPr>
            <p:cNvPr id="10248" name="Text Box 7"/>
            <p:cNvSpPr txBox="1">
              <a:spLocks noChangeArrowheads="1"/>
            </p:cNvSpPr>
            <p:nvPr/>
          </p:nvSpPr>
          <p:spPr bwMode="auto">
            <a:xfrm>
              <a:off x="1872" y="2016"/>
              <a:ext cx="207" cy="109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/>
                <a:t>core</a:t>
              </a:r>
            </a:p>
            <a:p>
              <a:endParaRPr lang="en-US"/>
            </a:p>
            <a:p>
              <a:r>
                <a:rPr lang="en-US"/>
                <a:t>2</a:t>
              </a:r>
            </a:p>
          </p:txBody>
        </p:sp>
        <p:sp>
          <p:nvSpPr>
            <p:cNvPr id="10249" name="Text Box 8"/>
            <p:cNvSpPr txBox="1">
              <a:spLocks noChangeArrowheads="1"/>
            </p:cNvSpPr>
            <p:nvPr/>
          </p:nvSpPr>
          <p:spPr bwMode="auto">
            <a:xfrm>
              <a:off x="3024" y="2016"/>
              <a:ext cx="207" cy="109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/>
                <a:t>core</a:t>
              </a:r>
            </a:p>
            <a:p>
              <a:endParaRPr lang="en-US"/>
            </a:p>
            <a:p>
              <a:r>
                <a:rPr lang="en-US"/>
                <a:t>3</a:t>
              </a:r>
            </a:p>
          </p:txBody>
        </p:sp>
        <p:sp>
          <p:nvSpPr>
            <p:cNvPr id="10250" name="Text Box 9"/>
            <p:cNvSpPr txBox="1">
              <a:spLocks noChangeArrowheads="1"/>
            </p:cNvSpPr>
            <p:nvPr/>
          </p:nvSpPr>
          <p:spPr bwMode="auto">
            <a:xfrm>
              <a:off x="4176" y="2016"/>
              <a:ext cx="207" cy="109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/>
                <a:t>core</a:t>
              </a:r>
            </a:p>
            <a:p>
              <a:endParaRPr lang="en-US"/>
            </a:p>
            <a:p>
              <a:r>
                <a:rPr lang="en-US"/>
                <a:t>4</a:t>
              </a:r>
            </a:p>
          </p:txBody>
        </p:sp>
        <p:sp>
          <p:nvSpPr>
            <p:cNvPr id="10251" name="Line 10"/>
            <p:cNvSpPr>
              <a:spLocks noChangeShapeType="1"/>
            </p:cNvSpPr>
            <p:nvPr/>
          </p:nvSpPr>
          <p:spPr bwMode="auto">
            <a:xfrm>
              <a:off x="2944" y="1488"/>
              <a:ext cx="0" cy="213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252" name="Line 11"/>
            <p:cNvSpPr>
              <a:spLocks noChangeShapeType="1"/>
            </p:cNvSpPr>
            <p:nvPr/>
          </p:nvSpPr>
          <p:spPr bwMode="auto">
            <a:xfrm flipH="1">
              <a:off x="1776" y="1488"/>
              <a:ext cx="8" cy="21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253" name="Line 12"/>
            <p:cNvSpPr>
              <a:spLocks noChangeShapeType="1"/>
            </p:cNvSpPr>
            <p:nvPr/>
          </p:nvSpPr>
          <p:spPr bwMode="auto">
            <a:xfrm>
              <a:off x="4080" y="1488"/>
              <a:ext cx="0" cy="213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08B0C61-E01A-4633-92F5-7FDB74DE8C45}" type="slidenum">
              <a:rPr lang="en-US"/>
              <a:pPr/>
              <a:t>25</a:t>
            </a:fld>
            <a:endParaRPr lang="en-US"/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cores run in parallel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1066800" y="2362200"/>
            <a:ext cx="7212013" cy="3395663"/>
          </a:xfrm>
          <a:prstGeom prst="rect">
            <a:avLst/>
          </a:prstGeom>
          <a:solidFill>
            <a:srgbClr val="EAEAEA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69" name="Line 6"/>
          <p:cNvSpPr>
            <a:spLocks noChangeShapeType="1"/>
          </p:cNvSpPr>
          <p:nvPr/>
        </p:nvSpPr>
        <p:spPr bwMode="auto">
          <a:xfrm>
            <a:off x="4673600" y="2362200"/>
            <a:ext cx="0" cy="33893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1270" name="Line 7"/>
          <p:cNvSpPr>
            <a:spLocks noChangeShapeType="1"/>
          </p:cNvSpPr>
          <p:nvPr/>
        </p:nvSpPr>
        <p:spPr bwMode="auto">
          <a:xfrm flipH="1">
            <a:off x="2819400" y="2362200"/>
            <a:ext cx="12700" cy="339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1271" name="Line 8"/>
          <p:cNvSpPr>
            <a:spLocks noChangeShapeType="1"/>
          </p:cNvSpPr>
          <p:nvPr/>
        </p:nvSpPr>
        <p:spPr bwMode="auto">
          <a:xfrm>
            <a:off x="6477000" y="2362200"/>
            <a:ext cx="0" cy="33893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1272" name="Text Box 10"/>
          <p:cNvSpPr txBox="1">
            <a:spLocks noChangeArrowheads="1"/>
          </p:cNvSpPr>
          <p:nvPr/>
        </p:nvSpPr>
        <p:spPr bwMode="auto">
          <a:xfrm>
            <a:off x="1143000" y="3200400"/>
            <a:ext cx="328613" cy="17399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core</a:t>
            </a:r>
          </a:p>
          <a:p>
            <a:endParaRPr lang="en-US"/>
          </a:p>
          <a:p>
            <a:r>
              <a:rPr lang="en-US"/>
              <a:t>1</a:t>
            </a:r>
          </a:p>
        </p:txBody>
      </p:sp>
      <p:sp>
        <p:nvSpPr>
          <p:cNvPr id="11273" name="Text Box 11"/>
          <p:cNvSpPr txBox="1">
            <a:spLocks noChangeArrowheads="1"/>
          </p:cNvSpPr>
          <p:nvPr/>
        </p:nvSpPr>
        <p:spPr bwMode="auto">
          <a:xfrm>
            <a:off x="2971800" y="3200400"/>
            <a:ext cx="328613" cy="17399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core</a:t>
            </a:r>
          </a:p>
          <a:p>
            <a:endParaRPr lang="en-US"/>
          </a:p>
          <a:p>
            <a:r>
              <a:rPr lang="en-US"/>
              <a:t>2</a:t>
            </a:r>
          </a:p>
        </p:txBody>
      </p:sp>
      <p:sp>
        <p:nvSpPr>
          <p:cNvPr id="11274" name="Text Box 12"/>
          <p:cNvSpPr txBox="1">
            <a:spLocks noChangeArrowheads="1"/>
          </p:cNvSpPr>
          <p:nvPr/>
        </p:nvSpPr>
        <p:spPr bwMode="auto">
          <a:xfrm>
            <a:off x="4800600" y="3200400"/>
            <a:ext cx="328613" cy="17399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core</a:t>
            </a:r>
          </a:p>
          <a:p>
            <a:endParaRPr lang="en-US"/>
          </a:p>
          <a:p>
            <a:r>
              <a:rPr lang="en-US"/>
              <a:t>3</a:t>
            </a:r>
          </a:p>
        </p:txBody>
      </p:sp>
      <p:sp>
        <p:nvSpPr>
          <p:cNvPr id="11275" name="Text Box 13"/>
          <p:cNvSpPr txBox="1">
            <a:spLocks noChangeArrowheads="1"/>
          </p:cNvSpPr>
          <p:nvPr/>
        </p:nvSpPr>
        <p:spPr bwMode="auto">
          <a:xfrm>
            <a:off x="6629400" y="3200400"/>
            <a:ext cx="328613" cy="17399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core</a:t>
            </a:r>
          </a:p>
          <a:p>
            <a:endParaRPr lang="en-US"/>
          </a:p>
          <a:p>
            <a:r>
              <a:rPr lang="en-US"/>
              <a:t>4</a:t>
            </a:r>
          </a:p>
        </p:txBody>
      </p:sp>
      <p:sp>
        <p:nvSpPr>
          <p:cNvPr id="11276" name="Line 14"/>
          <p:cNvSpPr>
            <a:spLocks noChangeShapeType="1"/>
          </p:cNvSpPr>
          <p:nvPr/>
        </p:nvSpPr>
        <p:spPr bwMode="auto">
          <a:xfrm>
            <a:off x="1981200" y="1828800"/>
            <a:ext cx="0" cy="4648200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GB"/>
          </a:p>
        </p:txBody>
      </p:sp>
      <p:sp>
        <p:nvSpPr>
          <p:cNvPr id="11277" name="Line 15"/>
          <p:cNvSpPr>
            <a:spLocks noChangeShapeType="1"/>
          </p:cNvSpPr>
          <p:nvPr/>
        </p:nvSpPr>
        <p:spPr bwMode="auto">
          <a:xfrm>
            <a:off x="3810000" y="1828800"/>
            <a:ext cx="0" cy="4648200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GB"/>
          </a:p>
        </p:txBody>
      </p:sp>
      <p:sp>
        <p:nvSpPr>
          <p:cNvPr id="11278" name="Line 16"/>
          <p:cNvSpPr>
            <a:spLocks noChangeShapeType="1"/>
          </p:cNvSpPr>
          <p:nvPr/>
        </p:nvSpPr>
        <p:spPr bwMode="auto">
          <a:xfrm>
            <a:off x="5638800" y="1828800"/>
            <a:ext cx="0" cy="4648200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GB"/>
          </a:p>
        </p:txBody>
      </p:sp>
      <p:sp>
        <p:nvSpPr>
          <p:cNvPr id="11279" name="Line 17"/>
          <p:cNvSpPr>
            <a:spLocks noChangeShapeType="1"/>
          </p:cNvSpPr>
          <p:nvPr/>
        </p:nvSpPr>
        <p:spPr bwMode="auto">
          <a:xfrm>
            <a:off x="7467600" y="1828800"/>
            <a:ext cx="0" cy="4648200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GB"/>
          </a:p>
        </p:txBody>
      </p:sp>
      <p:sp>
        <p:nvSpPr>
          <p:cNvPr id="11280" name="Text Box 18"/>
          <p:cNvSpPr txBox="1">
            <a:spLocks noChangeArrowheads="1"/>
          </p:cNvSpPr>
          <p:nvPr/>
        </p:nvSpPr>
        <p:spPr bwMode="auto">
          <a:xfrm>
            <a:off x="1447800" y="1371600"/>
            <a:ext cx="10223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thread 1</a:t>
            </a:r>
          </a:p>
        </p:txBody>
      </p:sp>
      <p:sp>
        <p:nvSpPr>
          <p:cNvPr id="11281" name="Text Box 19"/>
          <p:cNvSpPr txBox="1">
            <a:spLocks noChangeArrowheads="1"/>
          </p:cNvSpPr>
          <p:nvPr/>
        </p:nvSpPr>
        <p:spPr bwMode="auto">
          <a:xfrm>
            <a:off x="3276600" y="1371600"/>
            <a:ext cx="10223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thread 2</a:t>
            </a:r>
          </a:p>
        </p:txBody>
      </p:sp>
      <p:sp>
        <p:nvSpPr>
          <p:cNvPr id="11282" name="Text Box 20"/>
          <p:cNvSpPr txBox="1">
            <a:spLocks noChangeArrowheads="1"/>
          </p:cNvSpPr>
          <p:nvPr/>
        </p:nvSpPr>
        <p:spPr bwMode="auto">
          <a:xfrm>
            <a:off x="5105400" y="1371600"/>
            <a:ext cx="10223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thread 3</a:t>
            </a:r>
          </a:p>
        </p:txBody>
      </p:sp>
      <p:sp>
        <p:nvSpPr>
          <p:cNvPr id="11283" name="Text Box 21"/>
          <p:cNvSpPr txBox="1">
            <a:spLocks noChangeArrowheads="1"/>
          </p:cNvSpPr>
          <p:nvPr/>
        </p:nvSpPr>
        <p:spPr bwMode="auto">
          <a:xfrm>
            <a:off x="6934200" y="1371600"/>
            <a:ext cx="10223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thread 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1E063C0-0514-48C1-8254-65B044FD6E37}" type="slidenum">
              <a:rPr lang="en-US"/>
              <a:pPr/>
              <a:t>26</a:t>
            </a:fld>
            <a:endParaRPr lang="en-US"/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hangingPunct="1"/>
            <a:r>
              <a:rPr lang="en-US" sz="3200" smtClean="0"/>
              <a:t>Within each core, threads are time-sliced (just like on a uniprocessor)</a:t>
            </a:r>
            <a:endParaRPr lang="en-US" smtClean="0"/>
          </a:p>
        </p:txBody>
      </p:sp>
      <p:sp>
        <p:nvSpPr>
          <p:cNvPr id="12292" name="Rectangle 3"/>
          <p:cNvSpPr>
            <a:spLocks noChangeArrowheads="1"/>
          </p:cNvSpPr>
          <p:nvPr/>
        </p:nvSpPr>
        <p:spPr bwMode="auto">
          <a:xfrm>
            <a:off x="1066800" y="2362200"/>
            <a:ext cx="7212013" cy="3395663"/>
          </a:xfrm>
          <a:prstGeom prst="rect">
            <a:avLst/>
          </a:prstGeom>
          <a:solidFill>
            <a:srgbClr val="EAEAEA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293" name="Line 4"/>
          <p:cNvSpPr>
            <a:spLocks noChangeShapeType="1"/>
          </p:cNvSpPr>
          <p:nvPr/>
        </p:nvSpPr>
        <p:spPr bwMode="auto">
          <a:xfrm>
            <a:off x="4673600" y="2362200"/>
            <a:ext cx="0" cy="33893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2294" name="Line 5"/>
          <p:cNvSpPr>
            <a:spLocks noChangeShapeType="1"/>
          </p:cNvSpPr>
          <p:nvPr/>
        </p:nvSpPr>
        <p:spPr bwMode="auto">
          <a:xfrm flipH="1">
            <a:off x="2819400" y="2362200"/>
            <a:ext cx="12700" cy="339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2295" name="Line 6"/>
          <p:cNvSpPr>
            <a:spLocks noChangeShapeType="1"/>
          </p:cNvSpPr>
          <p:nvPr/>
        </p:nvSpPr>
        <p:spPr bwMode="auto">
          <a:xfrm>
            <a:off x="6477000" y="2362200"/>
            <a:ext cx="0" cy="33893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2296" name="Text Box 7"/>
          <p:cNvSpPr txBox="1">
            <a:spLocks noChangeArrowheads="1"/>
          </p:cNvSpPr>
          <p:nvPr/>
        </p:nvSpPr>
        <p:spPr bwMode="auto">
          <a:xfrm>
            <a:off x="1143000" y="3200400"/>
            <a:ext cx="328613" cy="17399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core</a:t>
            </a:r>
          </a:p>
          <a:p>
            <a:endParaRPr lang="en-US"/>
          </a:p>
          <a:p>
            <a:r>
              <a:rPr lang="en-US"/>
              <a:t>1</a:t>
            </a:r>
          </a:p>
        </p:txBody>
      </p:sp>
      <p:sp>
        <p:nvSpPr>
          <p:cNvPr id="12297" name="Text Box 8"/>
          <p:cNvSpPr txBox="1">
            <a:spLocks noChangeArrowheads="1"/>
          </p:cNvSpPr>
          <p:nvPr/>
        </p:nvSpPr>
        <p:spPr bwMode="auto">
          <a:xfrm>
            <a:off x="2971800" y="3200400"/>
            <a:ext cx="328613" cy="17399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core</a:t>
            </a:r>
          </a:p>
          <a:p>
            <a:endParaRPr lang="en-US"/>
          </a:p>
          <a:p>
            <a:r>
              <a:rPr lang="en-US"/>
              <a:t>2</a:t>
            </a:r>
          </a:p>
        </p:txBody>
      </p:sp>
      <p:sp>
        <p:nvSpPr>
          <p:cNvPr id="12298" name="Text Box 9"/>
          <p:cNvSpPr txBox="1">
            <a:spLocks noChangeArrowheads="1"/>
          </p:cNvSpPr>
          <p:nvPr/>
        </p:nvSpPr>
        <p:spPr bwMode="auto">
          <a:xfrm>
            <a:off x="4800600" y="3200400"/>
            <a:ext cx="328613" cy="17399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core</a:t>
            </a:r>
          </a:p>
          <a:p>
            <a:endParaRPr lang="en-US"/>
          </a:p>
          <a:p>
            <a:r>
              <a:rPr lang="en-US"/>
              <a:t>3</a:t>
            </a:r>
          </a:p>
        </p:txBody>
      </p:sp>
      <p:sp>
        <p:nvSpPr>
          <p:cNvPr id="12299" name="Text Box 10"/>
          <p:cNvSpPr txBox="1">
            <a:spLocks noChangeArrowheads="1"/>
          </p:cNvSpPr>
          <p:nvPr/>
        </p:nvSpPr>
        <p:spPr bwMode="auto">
          <a:xfrm>
            <a:off x="6629400" y="3200400"/>
            <a:ext cx="328613" cy="17399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core</a:t>
            </a:r>
          </a:p>
          <a:p>
            <a:endParaRPr lang="en-US"/>
          </a:p>
          <a:p>
            <a:r>
              <a:rPr lang="en-US"/>
              <a:t>4</a:t>
            </a:r>
          </a:p>
        </p:txBody>
      </p:sp>
      <p:sp>
        <p:nvSpPr>
          <p:cNvPr id="12300" name="Text Box 15"/>
          <p:cNvSpPr txBox="1">
            <a:spLocks noChangeArrowheads="1"/>
          </p:cNvSpPr>
          <p:nvPr/>
        </p:nvSpPr>
        <p:spPr bwMode="auto">
          <a:xfrm>
            <a:off x="1447800" y="1295400"/>
            <a:ext cx="984250" cy="6413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several </a:t>
            </a:r>
            <a:br>
              <a:rPr lang="en-US">
                <a:solidFill>
                  <a:srgbClr val="0000FF"/>
                </a:solidFill>
              </a:rPr>
            </a:br>
            <a:r>
              <a:rPr lang="en-US">
                <a:solidFill>
                  <a:srgbClr val="0000FF"/>
                </a:solidFill>
              </a:rPr>
              <a:t>threads</a:t>
            </a:r>
          </a:p>
        </p:txBody>
      </p:sp>
      <p:sp>
        <p:nvSpPr>
          <p:cNvPr id="12301" name="Line 19"/>
          <p:cNvSpPr>
            <a:spLocks noChangeShapeType="1"/>
          </p:cNvSpPr>
          <p:nvPr/>
        </p:nvSpPr>
        <p:spPr bwMode="auto">
          <a:xfrm>
            <a:off x="1828800" y="1981200"/>
            <a:ext cx="0" cy="4648200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GB"/>
          </a:p>
        </p:txBody>
      </p:sp>
      <p:sp>
        <p:nvSpPr>
          <p:cNvPr id="12302" name="Line 20"/>
          <p:cNvSpPr>
            <a:spLocks noChangeShapeType="1"/>
          </p:cNvSpPr>
          <p:nvPr/>
        </p:nvSpPr>
        <p:spPr bwMode="auto">
          <a:xfrm>
            <a:off x="2057400" y="1981200"/>
            <a:ext cx="0" cy="4648200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GB"/>
          </a:p>
        </p:txBody>
      </p:sp>
      <p:sp>
        <p:nvSpPr>
          <p:cNvPr id="12303" name="Line 21"/>
          <p:cNvSpPr>
            <a:spLocks noChangeShapeType="1"/>
          </p:cNvSpPr>
          <p:nvPr/>
        </p:nvSpPr>
        <p:spPr bwMode="auto">
          <a:xfrm>
            <a:off x="2286000" y="1981200"/>
            <a:ext cx="0" cy="4648200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GB"/>
          </a:p>
        </p:txBody>
      </p:sp>
      <p:sp>
        <p:nvSpPr>
          <p:cNvPr id="12304" name="Line 22"/>
          <p:cNvSpPr>
            <a:spLocks noChangeShapeType="1"/>
          </p:cNvSpPr>
          <p:nvPr/>
        </p:nvSpPr>
        <p:spPr bwMode="auto">
          <a:xfrm>
            <a:off x="3429000" y="1981200"/>
            <a:ext cx="0" cy="4648200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GB"/>
          </a:p>
        </p:txBody>
      </p:sp>
      <p:sp>
        <p:nvSpPr>
          <p:cNvPr id="12305" name="Text Box 23"/>
          <p:cNvSpPr txBox="1">
            <a:spLocks noChangeArrowheads="1"/>
          </p:cNvSpPr>
          <p:nvPr/>
        </p:nvSpPr>
        <p:spPr bwMode="auto">
          <a:xfrm>
            <a:off x="3276600" y="1295400"/>
            <a:ext cx="984250" cy="6413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several </a:t>
            </a:r>
            <a:br>
              <a:rPr lang="en-US">
                <a:solidFill>
                  <a:srgbClr val="0000FF"/>
                </a:solidFill>
              </a:rPr>
            </a:br>
            <a:r>
              <a:rPr lang="en-US">
                <a:solidFill>
                  <a:srgbClr val="0000FF"/>
                </a:solidFill>
              </a:rPr>
              <a:t>threads</a:t>
            </a:r>
          </a:p>
        </p:txBody>
      </p:sp>
      <p:sp>
        <p:nvSpPr>
          <p:cNvPr id="12306" name="Line 24"/>
          <p:cNvSpPr>
            <a:spLocks noChangeShapeType="1"/>
          </p:cNvSpPr>
          <p:nvPr/>
        </p:nvSpPr>
        <p:spPr bwMode="auto">
          <a:xfrm>
            <a:off x="3657600" y="1981200"/>
            <a:ext cx="0" cy="4648200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GB"/>
          </a:p>
        </p:txBody>
      </p:sp>
      <p:sp>
        <p:nvSpPr>
          <p:cNvPr id="12307" name="Line 25"/>
          <p:cNvSpPr>
            <a:spLocks noChangeShapeType="1"/>
          </p:cNvSpPr>
          <p:nvPr/>
        </p:nvSpPr>
        <p:spPr bwMode="auto">
          <a:xfrm>
            <a:off x="3886200" y="1981200"/>
            <a:ext cx="0" cy="4648200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GB"/>
          </a:p>
        </p:txBody>
      </p:sp>
      <p:sp>
        <p:nvSpPr>
          <p:cNvPr id="12308" name="Line 26"/>
          <p:cNvSpPr>
            <a:spLocks noChangeShapeType="1"/>
          </p:cNvSpPr>
          <p:nvPr/>
        </p:nvSpPr>
        <p:spPr bwMode="auto">
          <a:xfrm>
            <a:off x="4114800" y="1981200"/>
            <a:ext cx="0" cy="4648200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GB"/>
          </a:p>
        </p:txBody>
      </p:sp>
      <p:sp>
        <p:nvSpPr>
          <p:cNvPr id="12309" name="Line 27"/>
          <p:cNvSpPr>
            <a:spLocks noChangeShapeType="1"/>
          </p:cNvSpPr>
          <p:nvPr/>
        </p:nvSpPr>
        <p:spPr bwMode="auto">
          <a:xfrm>
            <a:off x="5257800" y="1981200"/>
            <a:ext cx="0" cy="4648200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GB"/>
          </a:p>
        </p:txBody>
      </p:sp>
      <p:sp>
        <p:nvSpPr>
          <p:cNvPr id="12310" name="Text Box 28"/>
          <p:cNvSpPr txBox="1">
            <a:spLocks noChangeArrowheads="1"/>
          </p:cNvSpPr>
          <p:nvPr/>
        </p:nvSpPr>
        <p:spPr bwMode="auto">
          <a:xfrm>
            <a:off x="5105400" y="1295400"/>
            <a:ext cx="984250" cy="6413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several </a:t>
            </a:r>
            <a:br>
              <a:rPr lang="en-US">
                <a:solidFill>
                  <a:srgbClr val="0000FF"/>
                </a:solidFill>
              </a:rPr>
            </a:br>
            <a:r>
              <a:rPr lang="en-US">
                <a:solidFill>
                  <a:srgbClr val="0000FF"/>
                </a:solidFill>
              </a:rPr>
              <a:t>threads</a:t>
            </a:r>
          </a:p>
        </p:txBody>
      </p:sp>
      <p:sp>
        <p:nvSpPr>
          <p:cNvPr id="12311" name="Line 29"/>
          <p:cNvSpPr>
            <a:spLocks noChangeShapeType="1"/>
          </p:cNvSpPr>
          <p:nvPr/>
        </p:nvSpPr>
        <p:spPr bwMode="auto">
          <a:xfrm>
            <a:off x="5486400" y="1981200"/>
            <a:ext cx="0" cy="4648200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GB"/>
          </a:p>
        </p:txBody>
      </p:sp>
      <p:sp>
        <p:nvSpPr>
          <p:cNvPr id="12312" name="Line 30"/>
          <p:cNvSpPr>
            <a:spLocks noChangeShapeType="1"/>
          </p:cNvSpPr>
          <p:nvPr/>
        </p:nvSpPr>
        <p:spPr bwMode="auto">
          <a:xfrm>
            <a:off x="5715000" y="1981200"/>
            <a:ext cx="0" cy="4648200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GB"/>
          </a:p>
        </p:txBody>
      </p:sp>
      <p:sp>
        <p:nvSpPr>
          <p:cNvPr id="12313" name="Text Box 33"/>
          <p:cNvSpPr txBox="1">
            <a:spLocks noChangeArrowheads="1"/>
          </p:cNvSpPr>
          <p:nvPr/>
        </p:nvSpPr>
        <p:spPr bwMode="auto">
          <a:xfrm>
            <a:off x="6934200" y="1295400"/>
            <a:ext cx="984250" cy="6413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several </a:t>
            </a:r>
            <a:br>
              <a:rPr lang="en-US">
                <a:solidFill>
                  <a:srgbClr val="0000FF"/>
                </a:solidFill>
              </a:rPr>
            </a:br>
            <a:r>
              <a:rPr lang="en-US">
                <a:solidFill>
                  <a:srgbClr val="0000FF"/>
                </a:solidFill>
              </a:rPr>
              <a:t>threads</a:t>
            </a:r>
          </a:p>
        </p:txBody>
      </p:sp>
      <p:sp>
        <p:nvSpPr>
          <p:cNvPr id="12314" name="Line 34"/>
          <p:cNvSpPr>
            <a:spLocks noChangeShapeType="1"/>
          </p:cNvSpPr>
          <p:nvPr/>
        </p:nvSpPr>
        <p:spPr bwMode="auto">
          <a:xfrm>
            <a:off x="7315200" y="1981200"/>
            <a:ext cx="0" cy="4648200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GB"/>
          </a:p>
        </p:txBody>
      </p:sp>
      <p:sp>
        <p:nvSpPr>
          <p:cNvPr id="12315" name="Line 35"/>
          <p:cNvSpPr>
            <a:spLocks noChangeShapeType="1"/>
          </p:cNvSpPr>
          <p:nvPr/>
        </p:nvSpPr>
        <p:spPr bwMode="auto">
          <a:xfrm>
            <a:off x="7543800" y="1981200"/>
            <a:ext cx="0" cy="4648200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GB"/>
          </a:p>
        </p:txBody>
      </p:sp>
      <p:sp>
        <p:nvSpPr>
          <p:cNvPr id="12316" name="Line 36"/>
          <p:cNvSpPr>
            <a:spLocks noChangeShapeType="1"/>
          </p:cNvSpPr>
          <p:nvPr/>
        </p:nvSpPr>
        <p:spPr bwMode="auto">
          <a:xfrm>
            <a:off x="7772400" y="1981200"/>
            <a:ext cx="0" cy="4648200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B7B1308-DB2A-4467-ABBF-3F750FAF4865}" type="slidenum">
              <a:rPr lang="en-US"/>
              <a:pPr/>
              <a:t>27</a:t>
            </a:fld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Interaction with the</a:t>
            </a:r>
            <a:br>
              <a:rPr lang="en-US" smtClean="0"/>
            </a:br>
            <a:r>
              <a:rPr lang="en-US" smtClean="0"/>
              <a:t>Operating System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458200" cy="4525963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OS perceives each core as a separate processor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OS </a:t>
            </a:r>
            <a:r>
              <a:rPr lang="en-US" sz="2400" dirty="0" smtClean="0"/>
              <a:t>scheduler maps threads/processes </a:t>
            </a:r>
            <a:br>
              <a:rPr lang="en-US" sz="2400" dirty="0" smtClean="0"/>
            </a:br>
            <a:r>
              <a:rPr lang="en-US" sz="2400" dirty="0" smtClean="0"/>
              <a:t>to different </a:t>
            </a:r>
            <a:r>
              <a:rPr lang="en-US" sz="2400" dirty="0" smtClean="0"/>
              <a:t>cores</a:t>
            </a: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Most major OS support multi-core today:</a:t>
            </a:r>
            <a:br>
              <a:rPr lang="en-US" sz="2400" dirty="0" smtClean="0"/>
            </a:br>
            <a:r>
              <a:rPr lang="en-US" sz="2400" dirty="0" smtClean="0"/>
              <a:t>Windows, Linux, Mac OS X, …</a:t>
            </a:r>
          </a:p>
          <a:p>
            <a:pPr>
              <a:buFont typeface="Wingdings" pitchFamily="2" charset="2"/>
              <a:buChar char="v"/>
            </a:pPr>
            <a:r>
              <a:rPr lang="en-US" sz="2400" b="1" dirty="0" smtClean="0">
                <a:solidFill>
                  <a:srgbClr val="008000"/>
                </a:solidFill>
              </a:rPr>
              <a:t>Is Intel Core i5 </a:t>
            </a:r>
            <a:r>
              <a:rPr lang="en-US" sz="2400" b="1" dirty="0" err="1" smtClean="0">
                <a:solidFill>
                  <a:srgbClr val="008000"/>
                </a:solidFill>
              </a:rPr>
              <a:t>multicore</a:t>
            </a:r>
            <a:r>
              <a:rPr lang="en-US" sz="2400" b="1" dirty="0" smtClean="0">
                <a:solidFill>
                  <a:srgbClr val="008000"/>
                </a:solidFill>
              </a:rPr>
              <a:t>?</a:t>
            </a:r>
          </a:p>
          <a:p>
            <a:r>
              <a:rPr lang="en-US" sz="2400" dirty="0" smtClean="0"/>
              <a:t>The </a:t>
            </a:r>
            <a:r>
              <a:rPr lang="en-US" sz="2400" b="1" dirty="0" smtClean="0"/>
              <a:t>Core</a:t>
            </a:r>
            <a:r>
              <a:rPr lang="en-US" sz="2400" dirty="0" smtClean="0"/>
              <a:t> i3 range is entirely </a:t>
            </a:r>
            <a:r>
              <a:rPr lang="en-US" sz="2400" b="1" dirty="0" smtClean="0"/>
              <a:t>dual core</a:t>
            </a:r>
            <a:r>
              <a:rPr lang="en-US" sz="2400" dirty="0" smtClean="0"/>
              <a:t>, while </a:t>
            </a:r>
            <a:r>
              <a:rPr lang="en-US" sz="2400" b="1" dirty="0" smtClean="0"/>
              <a:t>Core i5</a:t>
            </a:r>
            <a:r>
              <a:rPr lang="en-US" sz="2400" dirty="0" smtClean="0"/>
              <a:t> and i7 processors have four </a:t>
            </a:r>
            <a:r>
              <a:rPr lang="en-US" sz="2400" dirty="0" err="1" smtClean="0"/>
              <a:t>cores.It</a:t>
            </a:r>
            <a:r>
              <a:rPr lang="en-US" sz="2400" dirty="0" smtClean="0"/>
              <a:t> is difficult for an application to take advantage of the </a:t>
            </a:r>
            <a:r>
              <a:rPr lang="en-US" sz="2400" b="1" dirty="0" err="1" smtClean="0"/>
              <a:t>multicore</a:t>
            </a:r>
            <a:r>
              <a:rPr lang="en-US" sz="2400" dirty="0" smtClean="0"/>
              <a:t> system. ... Having multiple cores means that the computer can work on more than one task at a time more efficiently.</a:t>
            </a:r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4DD94B0-3063-4027-BF63-0A0F931BD64D}" type="slidenum">
              <a:rPr lang="en-US"/>
              <a:pPr/>
              <a:t>28</a:t>
            </a:fld>
            <a:endParaRPr lang="en-US"/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Why multi-core ?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447800"/>
            <a:ext cx="8229600" cy="4525963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Difficult to make single-core</a:t>
            </a:r>
            <a:br>
              <a:rPr lang="en-US" sz="2800" smtClean="0"/>
            </a:br>
            <a:r>
              <a:rPr lang="en-US" sz="2800" smtClean="0"/>
              <a:t>clock frequencies even higher 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Deeply pipelined circuits: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heat problems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speed of light problems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difficult design and verification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large design teams necessary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server farms need expensive</a:t>
            </a:r>
            <a:br>
              <a:rPr lang="en-US" sz="2400" smtClean="0"/>
            </a:br>
            <a:r>
              <a:rPr lang="en-US" sz="2400" smtClean="0"/>
              <a:t>air-conditioning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Many new applications are multithreaded 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General trend in computer architecture (shift towards more parallelism)</a:t>
            </a:r>
          </a:p>
        </p:txBody>
      </p:sp>
      <p:pic>
        <p:nvPicPr>
          <p:cNvPr id="14341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3600" y="1447800"/>
            <a:ext cx="2455863" cy="32146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F38E09C-D9A4-4A1B-85C8-5932F35C9CD0}" type="slidenum">
              <a:rPr lang="en-US"/>
              <a:pPr/>
              <a:t>29</a:t>
            </a:fld>
            <a:endParaRPr lang="en-US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Instruction-level parallelism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Parallelism at the machine-instruction level</a:t>
            </a:r>
          </a:p>
          <a:p>
            <a:pPr eaLnBrk="1" hangingPunct="1"/>
            <a:r>
              <a:rPr lang="en-US" smtClean="0"/>
              <a:t>The processor can re-order, pipeline instructions, split them into microinstructions, do aggressive branch prediction, etc.</a:t>
            </a:r>
          </a:p>
          <a:p>
            <a:pPr eaLnBrk="1" hangingPunct="1"/>
            <a:r>
              <a:rPr lang="en-US" smtClean="0"/>
              <a:t>Instruction-level parallelism enabled rapid increases in processor speeds over the last 15 years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Single-core computer(cont..)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 </a:t>
            </a:r>
            <a:r>
              <a:rPr lang="en-US" b="1" dirty="0" smtClean="0"/>
              <a:t>single</a:t>
            </a:r>
            <a:r>
              <a:rPr lang="en-US" dirty="0" smtClean="0"/>
              <a:t>-</a:t>
            </a:r>
            <a:r>
              <a:rPr lang="en-US" b="1" dirty="0" smtClean="0"/>
              <a:t>core</a:t>
            </a:r>
            <a:r>
              <a:rPr lang="en-US" dirty="0" smtClean="0"/>
              <a:t> processor is a microprocessor with a </a:t>
            </a:r>
            <a:r>
              <a:rPr lang="en-US" b="1" dirty="0" smtClean="0"/>
              <a:t>single core</a:t>
            </a:r>
            <a:r>
              <a:rPr lang="en-US" dirty="0" smtClean="0"/>
              <a:t> on a chip, running a </a:t>
            </a:r>
            <a:r>
              <a:rPr lang="en-US" b="1" dirty="0" smtClean="0"/>
              <a:t>single</a:t>
            </a:r>
            <a:r>
              <a:rPr lang="en-US" dirty="0" smtClean="0"/>
              <a:t> thread at any one time. For example, Intel released a </a:t>
            </a:r>
            <a:r>
              <a:rPr lang="en-US" b="1" dirty="0" smtClean="0"/>
              <a:t>Core</a:t>
            </a:r>
            <a:r>
              <a:rPr lang="en-US" dirty="0" smtClean="0"/>
              <a:t> 2 Solo and </a:t>
            </a:r>
            <a:r>
              <a:rPr lang="en-US" b="1" dirty="0" smtClean="0"/>
              <a:t>Core</a:t>
            </a:r>
            <a:r>
              <a:rPr lang="en-US" dirty="0" smtClean="0"/>
              <a:t> 2 Duo, and one would refer to the former as the '</a:t>
            </a:r>
            <a:r>
              <a:rPr lang="en-US" b="1" dirty="0" smtClean="0"/>
              <a:t>single</a:t>
            </a:r>
            <a:r>
              <a:rPr lang="en-US" dirty="0" smtClean="0"/>
              <a:t>-</a:t>
            </a:r>
            <a:r>
              <a:rPr lang="en-US" b="1" dirty="0" smtClean="0"/>
              <a:t>core</a:t>
            </a:r>
            <a:r>
              <a:rPr lang="en-US" dirty="0" smtClean="0"/>
              <a:t>' variant. Most microprocessors prior to the multi-</a:t>
            </a:r>
            <a:r>
              <a:rPr lang="en-US" b="1" dirty="0" smtClean="0"/>
              <a:t>core</a:t>
            </a:r>
            <a:r>
              <a:rPr lang="en-US" dirty="0" smtClean="0"/>
              <a:t> era are </a:t>
            </a:r>
            <a:r>
              <a:rPr lang="en-US" b="1" dirty="0" smtClean="0"/>
              <a:t>single</a:t>
            </a:r>
            <a:r>
              <a:rPr lang="en-US" dirty="0" smtClean="0"/>
              <a:t>-</a:t>
            </a:r>
            <a:r>
              <a:rPr lang="en-US" b="1" dirty="0" smtClean="0"/>
              <a:t>core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pPr>
              <a:buFont typeface="Wingdings" pitchFamily="2" charset="2"/>
              <a:buChar char="v"/>
            </a:pPr>
            <a:r>
              <a:rPr lang="en-US" b="1" dirty="0" smtClean="0">
                <a:solidFill>
                  <a:srgbClr val="008000"/>
                </a:solidFill>
              </a:rPr>
              <a:t>What is single core used for?</a:t>
            </a:r>
          </a:p>
          <a:p>
            <a:r>
              <a:rPr lang="en-US" dirty="0" smtClean="0"/>
              <a:t>The </a:t>
            </a:r>
            <a:r>
              <a:rPr lang="en-US" b="1" dirty="0" smtClean="0"/>
              <a:t>single core</a:t>
            </a:r>
            <a:r>
              <a:rPr lang="en-US" dirty="0" smtClean="0"/>
              <a:t> performance is the performance a CPU would have if you disabled all except one of its </a:t>
            </a:r>
            <a:r>
              <a:rPr lang="en-US" b="1" dirty="0" smtClean="0"/>
              <a:t>cores</a:t>
            </a:r>
            <a:r>
              <a:rPr lang="en-US" dirty="0" smtClean="0"/>
              <a:t>. It's important because not all programs or games can just run faster by using more </a:t>
            </a:r>
            <a:r>
              <a:rPr lang="en-US" b="1" dirty="0" smtClean="0"/>
              <a:t>cores</a:t>
            </a:r>
            <a:r>
              <a:rPr lang="en-US" dirty="0" smtClean="0"/>
              <a:t>; some things are going to be limited by the performance of just one </a:t>
            </a:r>
            <a:r>
              <a:rPr lang="en-US" b="1" dirty="0" smtClean="0"/>
              <a:t>core</a:t>
            </a:r>
            <a:r>
              <a:rPr lang="en-US" dirty="0" smtClean="0"/>
              <a:t>, or just two </a:t>
            </a:r>
            <a:r>
              <a:rPr lang="en-US" b="1" dirty="0" smtClean="0"/>
              <a:t>cores</a:t>
            </a:r>
            <a:r>
              <a:rPr lang="en-US" dirty="0" smtClean="0"/>
              <a:t>,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F39CB0B-9D31-44EA-BE41-AB17EF96A166}" type="slidenum">
              <a:rPr lang="en-US"/>
              <a:pPr/>
              <a:t>30</a:t>
            </a:fld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Thread-level parallelism (TLP)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371600"/>
            <a:ext cx="8686800" cy="48768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/>
              <a:t>This is parallelism on a more coarser scale</a:t>
            </a:r>
          </a:p>
          <a:p>
            <a:pPr eaLnBrk="1" hangingPunct="1"/>
            <a:r>
              <a:rPr lang="en-US" dirty="0" smtClean="0"/>
              <a:t>Server can serve each client in a separate thread (Web server, database server)</a:t>
            </a:r>
          </a:p>
          <a:p>
            <a:pPr eaLnBrk="1" hangingPunct="1"/>
            <a:r>
              <a:rPr lang="en-US" dirty="0" smtClean="0"/>
              <a:t>A computer game can do AI, graphics, and physics in three separate threads</a:t>
            </a:r>
          </a:p>
          <a:p>
            <a:pPr eaLnBrk="1" hangingPunct="1"/>
            <a:r>
              <a:rPr lang="en-US" dirty="0" smtClean="0"/>
              <a:t>Single-core superscalar processors cannot fully exploit TLP</a:t>
            </a:r>
          </a:p>
          <a:p>
            <a:r>
              <a:rPr lang="en-US" dirty="0" smtClean="0"/>
              <a:t>Multi-core architectures are the next step in processor evolution: explicitly exploiting TLP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07F47C1-4E70-4786-87AB-14C7B4F25CB9}" type="slidenum">
              <a:rPr lang="en-US"/>
              <a:pPr/>
              <a:t>31</a:t>
            </a:fld>
            <a:endParaRPr lang="en-US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/>
              <a:t>General context: Multiprocessors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Multiprocessor is any </a:t>
            </a:r>
            <a:br>
              <a:rPr lang="en-US" smtClean="0"/>
            </a:br>
            <a:r>
              <a:rPr lang="en-US" smtClean="0"/>
              <a:t>computer with several </a:t>
            </a:r>
            <a:br>
              <a:rPr lang="en-US" smtClean="0"/>
            </a:br>
            <a:r>
              <a:rPr lang="en-US" smtClean="0"/>
              <a:t>processors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mtClean="0"/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SIMD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Single instruction, multiple data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Modern graphics cards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MIMD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Multiple instructions, multiple data</a:t>
            </a:r>
          </a:p>
          <a:p>
            <a:pPr eaLnBrk="1" hangingPunct="1">
              <a:lnSpc>
                <a:spcPct val="90000"/>
              </a:lnSpc>
            </a:pPr>
            <a:endParaRPr lang="en-US" smtClean="0"/>
          </a:p>
        </p:txBody>
      </p:sp>
      <p:pic>
        <p:nvPicPr>
          <p:cNvPr id="17413" name="Picture 5" descr="A picture of lemieux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0" y="1600200"/>
            <a:ext cx="333375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6973888" y="4038600"/>
            <a:ext cx="1874837" cy="11906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/>
              <a:t>Lemieux cluster,</a:t>
            </a:r>
            <a:br>
              <a:rPr lang="en-US"/>
            </a:br>
            <a:r>
              <a:rPr lang="en-US"/>
              <a:t>Pittsburgh </a:t>
            </a:r>
            <a:br>
              <a:rPr lang="en-US"/>
            </a:br>
            <a:r>
              <a:rPr lang="en-US"/>
              <a:t>supercomputing </a:t>
            </a:r>
            <a:br>
              <a:rPr lang="en-US"/>
            </a:br>
            <a:r>
              <a:rPr lang="en-US"/>
              <a:t>center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44C2AAE-2E65-4D56-A513-A97F2B444F51}" type="slidenum">
              <a:rPr lang="en-US"/>
              <a:pPr/>
              <a:t>32</a:t>
            </a:fld>
            <a:endParaRPr lang="en-US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Multiprocessor memory types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Shared memory:</a:t>
            </a:r>
            <a:br>
              <a:rPr lang="en-US" smtClean="0"/>
            </a:br>
            <a:r>
              <a:rPr lang="en-US" smtClean="0"/>
              <a:t>In this model, there is one (large) common shared memory for all processors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Distributed memory:</a:t>
            </a:r>
            <a:br>
              <a:rPr lang="en-US" smtClean="0"/>
            </a:br>
            <a:r>
              <a:rPr lang="en-US" smtClean="0"/>
              <a:t>In this model, each processor has its own (small) local memory, and its content is not replicated anywhere else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5316AF-3B4A-431B-A794-432B106C5A6A}" type="slidenum">
              <a:rPr lang="en-US"/>
              <a:pPr/>
              <a:t>33</a:t>
            </a:fld>
            <a:endParaRPr lang="en-US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9144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dirty="0" smtClean="0"/>
              <a:t>Multi-core processor is a special kind of a multiprocessor:</a:t>
            </a:r>
            <a:br>
              <a:rPr lang="en-US" sz="4000" dirty="0" smtClean="0"/>
            </a:br>
            <a:r>
              <a:rPr lang="en-US" sz="3600" dirty="0" smtClean="0">
                <a:solidFill>
                  <a:srgbClr val="008000"/>
                </a:solidFill>
              </a:rPr>
              <a:t>All processors are on the same chip</a:t>
            </a:r>
            <a:br>
              <a:rPr lang="en-US" sz="3600" dirty="0" smtClean="0">
                <a:solidFill>
                  <a:srgbClr val="008000"/>
                </a:solidFill>
              </a:rPr>
            </a:br>
            <a:endParaRPr lang="en-US" dirty="0" smtClean="0">
              <a:solidFill>
                <a:srgbClr val="008000"/>
              </a:solidFill>
            </a:endParaRP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2514600"/>
            <a:ext cx="8229600" cy="2971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Multi-core processors are MIMD:</a:t>
            </a:r>
            <a:br>
              <a:rPr lang="en-US" sz="2800" smtClean="0"/>
            </a:br>
            <a:r>
              <a:rPr lang="en-US" sz="2800" smtClean="0"/>
              <a:t>Different cores execute different threads (</a:t>
            </a:r>
            <a:r>
              <a:rPr lang="en-US" sz="2800" smtClean="0">
                <a:solidFill>
                  <a:srgbClr val="FF3300"/>
                </a:solidFill>
              </a:rPr>
              <a:t>M</a:t>
            </a:r>
            <a:r>
              <a:rPr lang="en-US" sz="2800" smtClean="0"/>
              <a:t>ultiple </a:t>
            </a:r>
            <a:r>
              <a:rPr lang="en-US" sz="2800" smtClean="0">
                <a:solidFill>
                  <a:srgbClr val="FF3300"/>
                </a:solidFill>
              </a:rPr>
              <a:t>I</a:t>
            </a:r>
            <a:r>
              <a:rPr lang="en-US" sz="2800" smtClean="0"/>
              <a:t>nstructions), operating on different parts of memory (</a:t>
            </a:r>
            <a:r>
              <a:rPr lang="en-US" sz="2800" smtClean="0">
                <a:solidFill>
                  <a:srgbClr val="FF3300"/>
                </a:solidFill>
              </a:rPr>
              <a:t>M</a:t>
            </a:r>
            <a:r>
              <a:rPr lang="en-US" sz="2800" smtClean="0"/>
              <a:t>ultiple </a:t>
            </a:r>
            <a:r>
              <a:rPr lang="en-US" sz="2800" smtClean="0">
                <a:solidFill>
                  <a:srgbClr val="FF3300"/>
                </a:solidFill>
              </a:rPr>
              <a:t>D</a:t>
            </a:r>
            <a:r>
              <a:rPr lang="en-US" sz="2800" smtClean="0"/>
              <a:t>ata).</a:t>
            </a:r>
          </a:p>
          <a:p>
            <a:pPr eaLnBrk="1" hangingPunct="1">
              <a:lnSpc>
                <a:spcPct val="90000"/>
              </a:lnSpc>
            </a:pPr>
            <a:endParaRPr lang="en-US" sz="2800" smtClean="0">
              <a:solidFill>
                <a:srgbClr val="008000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Multi-core is a shared memory multiprocessor:</a:t>
            </a:r>
            <a:br>
              <a:rPr lang="en-US" sz="2800" smtClean="0"/>
            </a:br>
            <a:r>
              <a:rPr lang="en-US" sz="2800" smtClean="0">
                <a:solidFill>
                  <a:srgbClr val="008000"/>
                </a:solidFill>
              </a:rPr>
              <a:t>All cores share the same memory</a:t>
            </a:r>
          </a:p>
          <a:p>
            <a:pPr eaLnBrk="1" hangingPunct="1">
              <a:lnSpc>
                <a:spcPct val="90000"/>
              </a:lnSpc>
            </a:pPr>
            <a:endParaRPr lang="en-US" sz="2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4C19BA5-1E3B-44C3-917B-A7B4DC8FD098}" type="slidenum">
              <a:rPr lang="en-US"/>
              <a:pPr/>
              <a:t>34</a:t>
            </a:fld>
            <a:endParaRPr lang="en-US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4000" dirty="0" smtClean="0"/>
              <a:t>What applications benefit </a:t>
            </a:r>
            <a:br>
              <a:rPr lang="en-US" sz="4000" dirty="0" smtClean="0"/>
            </a:br>
            <a:r>
              <a:rPr lang="en-US" sz="4000" dirty="0" smtClean="0"/>
              <a:t>from multi-core?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54102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Database servers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Web servers (Web commerce)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Compilers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Multimedia applications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Scientific applications, CAD/CAM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In general, applications with </a:t>
            </a:r>
            <a:br>
              <a:rPr lang="en-US" sz="2800" smtClean="0"/>
            </a:br>
            <a:r>
              <a:rPr lang="en-US" sz="2800" i="1" smtClean="0"/>
              <a:t>Thread-level parallelism</a:t>
            </a:r>
            <a:br>
              <a:rPr lang="en-US" sz="2800" i="1" smtClean="0"/>
            </a:br>
            <a:r>
              <a:rPr lang="en-US" sz="2800" smtClean="0"/>
              <a:t>(as opposed to instruction-level parallelism)</a:t>
            </a:r>
          </a:p>
        </p:txBody>
      </p:sp>
      <p:graphicFrame>
        <p:nvGraphicFramePr>
          <p:cNvPr id="4098" name="Object 4"/>
          <p:cNvGraphicFramePr>
            <a:graphicFrameLocks noChangeAspect="1"/>
          </p:cNvGraphicFramePr>
          <p:nvPr>
            <p:ph sz="quarter" idx="2"/>
          </p:nvPr>
        </p:nvGraphicFramePr>
        <p:xfrm>
          <a:off x="5756275" y="1795463"/>
          <a:ext cx="2128838" cy="2185987"/>
        </p:xfrm>
        <a:graphic>
          <a:graphicData uri="http://schemas.openxmlformats.org/presentationml/2006/ole">
            <p:oleObj spid="_x0000_s4098" name="Paint Shop Pro Image" r:id="rId4" imgW="5082927" imgH="5219512" progId="">
              <p:embed/>
            </p:oleObj>
          </a:graphicData>
        </a:graphic>
      </p:graphicFrame>
      <p:graphicFrame>
        <p:nvGraphicFramePr>
          <p:cNvPr id="4099" name="Object 14"/>
          <p:cNvGraphicFramePr>
            <a:graphicFrameLocks noChangeAspect="1"/>
          </p:cNvGraphicFramePr>
          <p:nvPr>
            <p:ph sz="quarter" idx="3"/>
          </p:nvPr>
        </p:nvGraphicFramePr>
        <p:xfrm>
          <a:off x="5638800" y="4191000"/>
          <a:ext cx="3429000" cy="1998663"/>
        </p:xfrm>
        <a:graphic>
          <a:graphicData uri="http://schemas.openxmlformats.org/presentationml/2006/ole">
            <p:oleObj spid="_x0000_s4099" name="Paint Shop Pro Image" r:id="rId5" imgW="9912195" imgH="5775610" progId="">
              <p:embed/>
            </p:oleObj>
          </a:graphicData>
        </a:graphic>
      </p:graphicFrame>
      <p:sp>
        <p:nvSpPr>
          <p:cNvPr id="4103" name="Text Box 15"/>
          <p:cNvSpPr txBox="1">
            <a:spLocks noChangeArrowheads="1"/>
          </p:cNvSpPr>
          <p:nvPr/>
        </p:nvSpPr>
        <p:spPr bwMode="auto">
          <a:xfrm>
            <a:off x="7854950" y="2286000"/>
            <a:ext cx="1289050" cy="11906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Each can run on its</a:t>
            </a:r>
            <a:br>
              <a:rPr lang="en-US"/>
            </a:br>
            <a:r>
              <a:rPr lang="en-US"/>
              <a:t>own core </a:t>
            </a:r>
            <a:br>
              <a:rPr lang="en-US"/>
            </a:br>
            <a:endParaRPr lang="en-US"/>
          </a:p>
        </p:txBody>
      </p:sp>
      <p:sp>
        <p:nvSpPr>
          <p:cNvPr id="4104" name="Line 16"/>
          <p:cNvSpPr>
            <a:spLocks noChangeShapeType="1"/>
          </p:cNvSpPr>
          <p:nvPr/>
        </p:nvSpPr>
        <p:spPr bwMode="auto">
          <a:xfrm flipH="1">
            <a:off x="8153400" y="3200400"/>
            <a:ext cx="3048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GB"/>
          </a:p>
        </p:txBody>
      </p:sp>
      <p:sp>
        <p:nvSpPr>
          <p:cNvPr id="4105" name="Freeform 18"/>
          <p:cNvSpPr>
            <a:spLocks/>
          </p:cNvSpPr>
          <p:nvPr/>
        </p:nvSpPr>
        <p:spPr bwMode="auto">
          <a:xfrm>
            <a:off x="8077200" y="2057400"/>
            <a:ext cx="546100" cy="266700"/>
          </a:xfrm>
          <a:custGeom>
            <a:avLst/>
            <a:gdLst>
              <a:gd name="T0" fmla="*/ 336 w 344"/>
              <a:gd name="T1" fmla="*/ 168 h 168"/>
              <a:gd name="T2" fmla="*/ 288 w 344"/>
              <a:gd name="T3" fmla="*/ 24 h 168"/>
              <a:gd name="T4" fmla="*/ 0 w 344"/>
              <a:gd name="T5" fmla="*/ 24 h 168"/>
              <a:gd name="T6" fmla="*/ 0 60000 65536"/>
              <a:gd name="T7" fmla="*/ 0 60000 65536"/>
              <a:gd name="T8" fmla="*/ 0 60000 65536"/>
              <a:gd name="T9" fmla="*/ 0 w 344"/>
              <a:gd name="T10" fmla="*/ 0 h 168"/>
              <a:gd name="T11" fmla="*/ 344 w 344"/>
              <a:gd name="T12" fmla="*/ 168 h 16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44" h="168">
                <a:moveTo>
                  <a:pt x="336" y="168"/>
                </a:moveTo>
                <a:cubicBezTo>
                  <a:pt x="340" y="108"/>
                  <a:pt x="344" y="48"/>
                  <a:pt x="288" y="24"/>
                </a:cubicBezTo>
                <a:cubicBezTo>
                  <a:pt x="232" y="0"/>
                  <a:pt x="116" y="12"/>
                  <a:pt x="0" y="24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5EAD3A5-7DB7-4357-85CF-E3E2B1261373}" type="slidenum">
              <a:rPr lang="en-US"/>
              <a:pPr/>
              <a:t>35</a:t>
            </a:fld>
            <a:endParaRPr lang="en-US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/>
              <a:t>More examples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Editing a photo while recording a TV show through a digital video recorder</a:t>
            </a:r>
          </a:p>
          <a:p>
            <a:pPr eaLnBrk="1" hangingPunct="1"/>
            <a:r>
              <a:rPr lang="en-US" smtClean="0"/>
              <a:t>Downloading software while running an anti-virus program </a:t>
            </a:r>
          </a:p>
          <a:p>
            <a:pPr eaLnBrk="1" hangingPunct="1"/>
            <a:r>
              <a:rPr lang="en-US" smtClean="0"/>
              <a:t>“Anything that can be threaded today will map efficiently to multi-core”</a:t>
            </a:r>
          </a:p>
          <a:p>
            <a:pPr eaLnBrk="1" hangingPunct="1"/>
            <a:r>
              <a:rPr lang="en-US" smtClean="0"/>
              <a:t>BUT: some applications difficult to</a:t>
            </a:r>
            <a:br>
              <a:rPr lang="en-US" smtClean="0"/>
            </a:br>
            <a:r>
              <a:rPr lang="en-US" smtClean="0"/>
              <a:t>parallelize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8A2F05F-3107-4838-AB59-1CCF3D116F9F}" type="slidenum">
              <a:rPr lang="en-US"/>
              <a:pPr/>
              <a:t>36</a:t>
            </a:fld>
            <a:endParaRPr lang="en-US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3200" dirty="0" smtClean="0"/>
              <a:t>A technique complementary to multi-core:</a:t>
            </a:r>
            <a:br>
              <a:rPr lang="en-US" sz="3200" dirty="0" smtClean="0"/>
            </a:br>
            <a:r>
              <a:rPr lang="en-US" sz="3200" dirty="0" smtClean="0"/>
              <a:t>Simultaneous multithreading</a:t>
            </a:r>
            <a:r>
              <a:rPr lang="en-US" sz="4000" dirty="0" smtClean="0"/>
              <a:t> 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Problem addressed:</a:t>
            </a:r>
            <a:br>
              <a:rPr lang="en-US" smtClean="0"/>
            </a:br>
            <a:r>
              <a:rPr lang="en-US" smtClean="0"/>
              <a:t>The processor pipeline </a:t>
            </a:r>
            <a:br>
              <a:rPr lang="en-US" smtClean="0"/>
            </a:br>
            <a:r>
              <a:rPr lang="en-US" smtClean="0"/>
              <a:t>can get stalled: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Waiting for the result </a:t>
            </a:r>
            <a:br>
              <a:rPr lang="en-US" smtClean="0"/>
            </a:br>
            <a:r>
              <a:rPr lang="en-US" smtClean="0"/>
              <a:t>of a long floating point </a:t>
            </a:r>
            <a:br>
              <a:rPr lang="en-US" smtClean="0"/>
            </a:br>
            <a:r>
              <a:rPr lang="en-US" smtClean="0"/>
              <a:t>(or integer) operation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Waiting for data to </a:t>
            </a:r>
            <a:br>
              <a:rPr lang="en-US" smtClean="0"/>
            </a:br>
            <a:r>
              <a:rPr lang="en-US" smtClean="0"/>
              <a:t>arrive from memory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mtClean="0"/>
              <a:t>   Other execution units</a:t>
            </a:r>
            <a:br>
              <a:rPr lang="en-US" smtClean="0"/>
            </a:br>
            <a:r>
              <a:rPr lang="en-US" smtClean="0"/>
              <a:t>wait unused</a:t>
            </a:r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5105400" y="1676400"/>
            <a:ext cx="3808413" cy="4354513"/>
            <a:chOff x="1297" y="1104"/>
            <a:chExt cx="2399" cy="2743"/>
          </a:xfrm>
        </p:grpSpPr>
        <p:sp>
          <p:nvSpPr>
            <p:cNvPr id="21511" name="Text Box 33"/>
            <p:cNvSpPr txBox="1">
              <a:spLocks noChangeArrowheads="1"/>
            </p:cNvSpPr>
            <p:nvPr/>
          </p:nvSpPr>
          <p:spPr bwMode="auto">
            <a:xfrm>
              <a:off x="1920" y="3600"/>
              <a:ext cx="1084" cy="247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BTB and I-TLB</a:t>
              </a:r>
            </a:p>
          </p:txBody>
        </p:sp>
        <p:sp>
          <p:nvSpPr>
            <p:cNvPr id="21512" name="Text Box 34"/>
            <p:cNvSpPr txBox="1">
              <a:spLocks noChangeArrowheads="1"/>
            </p:cNvSpPr>
            <p:nvPr/>
          </p:nvSpPr>
          <p:spPr bwMode="auto">
            <a:xfrm>
              <a:off x="2112" y="3264"/>
              <a:ext cx="676" cy="247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Decoder</a:t>
              </a:r>
            </a:p>
          </p:txBody>
        </p:sp>
        <p:sp>
          <p:nvSpPr>
            <p:cNvPr id="21513" name="Text Box 35"/>
            <p:cNvSpPr txBox="1">
              <a:spLocks noChangeArrowheads="1"/>
            </p:cNvSpPr>
            <p:nvPr/>
          </p:nvSpPr>
          <p:spPr bwMode="auto">
            <a:xfrm>
              <a:off x="2134" y="2943"/>
              <a:ext cx="890" cy="2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600"/>
                <a:t>Trace Cache</a:t>
              </a:r>
            </a:p>
          </p:txBody>
        </p:sp>
        <p:sp>
          <p:nvSpPr>
            <p:cNvPr id="21514" name="Text Box 36"/>
            <p:cNvSpPr txBox="1">
              <a:spLocks noChangeArrowheads="1"/>
            </p:cNvSpPr>
            <p:nvPr/>
          </p:nvSpPr>
          <p:spPr bwMode="auto">
            <a:xfrm>
              <a:off x="1920" y="2592"/>
              <a:ext cx="1028" cy="247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Rename/Alloc</a:t>
              </a:r>
            </a:p>
          </p:txBody>
        </p:sp>
        <p:sp>
          <p:nvSpPr>
            <p:cNvPr id="21515" name="Text Box 37"/>
            <p:cNvSpPr txBox="1">
              <a:spLocks noChangeArrowheads="1"/>
            </p:cNvSpPr>
            <p:nvPr/>
          </p:nvSpPr>
          <p:spPr bwMode="auto">
            <a:xfrm>
              <a:off x="1968" y="2256"/>
              <a:ext cx="909" cy="247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Uop queues</a:t>
              </a:r>
            </a:p>
          </p:txBody>
        </p:sp>
        <p:sp>
          <p:nvSpPr>
            <p:cNvPr id="21516" name="Text Box 38"/>
            <p:cNvSpPr txBox="1">
              <a:spLocks noChangeArrowheads="1"/>
            </p:cNvSpPr>
            <p:nvPr/>
          </p:nvSpPr>
          <p:spPr bwMode="auto">
            <a:xfrm>
              <a:off x="1968" y="1920"/>
              <a:ext cx="852" cy="247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Schedulers</a:t>
              </a:r>
            </a:p>
          </p:txBody>
        </p:sp>
        <p:sp>
          <p:nvSpPr>
            <p:cNvPr id="21517" name="Text Box 39"/>
            <p:cNvSpPr txBox="1">
              <a:spLocks noChangeArrowheads="1"/>
            </p:cNvSpPr>
            <p:nvPr/>
          </p:nvSpPr>
          <p:spPr bwMode="auto">
            <a:xfrm>
              <a:off x="1655" y="1488"/>
              <a:ext cx="718" cy="26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/>
                <a:t>Integer</a:t>
              </a:r>
            </a:p>
          </p:txBody>
        </p:sp>
        <p:sp>
          <p:nvSpPr>
            <p:cNvPr id="21518" name="Text Box 40"/>
            <p:cNvSpPr txBox="1">
              <a:spLocks noChangeArrowheads="1"/>
            </p:cNvSpPr>
            <p:nvPr/>
          </p:nvSpPr>
          <p:spPr bwMode="auto">
            <a:xfrm>
              <a:off x="2433" y="1488"/>
              <a:ext cx="1119" cy="26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/>
                <a:t>Floating Point</a:t>
              </a:r>
            </a:p>
          </p:txBody>
        </p:sp>
        <p:sp>
          <p:nvSpPr>
            <p:cNvPr id="21519" name="Text Box 41"/>
            <p:cNvSpPr txBox="1">
              <a:spLocks noChangeArrowheads="1"/>
            </p:cNvSpPr>
            <p:nvPr/>
          </p:nvSpPr>
          <p:spPr bwMode="auto">
            <a:xfrm>
              <a:off x="1824" y="1104"/>
              <a:ext cx="1356" cy="247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L1 D-Cache D-TLB</a:t>
              </a:r>
            </a:p>
          </p:txBody>
        </p:sp>
        <p:sp>
          <p:nvSpPr>
            <p:cNvPr id="21520" name="Text Box 42"/>
            <p:cNvSpPr txBox="1">
              <a:spLocks noChangeArrowheads="1"/>
            </p:cNvSpPr>
            <p:nvPr/>
          </p:nvSpPr>
          <p:spPr bwMode="auto">
            <a:xfrm>
              <a:off x="3168" y="2943"/>
              <a:ext cx="528" cy="38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600"/>
                <a:t>uCode </a:t>
              </a:r>
              <a:br>
                <a:rPr lang="en-US" sz="1600"/>
              </a:br>
              <a:r>
                <a:rPr lang="en-US" sz="1600"/>
                <a:t>ROM</a:t>
              </a:r>
            </a:p>
          </p:txBody>
        </p:sp>
        <p:sp>
          <p:nvSpPr>
            <p:cNvPr id="21521" name="Text Box 43"/>
            <p:cNvSpPr txBox="1">
              <a:spLocks noChangeArrowheads="1"/>
            </p:cNvSpPr>
            <p:nvPr/>
          </p:nvSpPr>
          <p:spPr bwMode="auto">
            <a:xfrm>
              <a:off x="1632" y="2943"/>
              <a:ext cx="381" cy="2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BTB</a:t>
              </a:r>
            </a:p>
          </p:txBody>
        </p:sp>
        <p:sp>
          <p:nvSpPr>
            <p:cNvPr id="21522" name="Text Box 44"/>
            <p:cNvSpPr txBox="1">
              <a:spLocks noChangeArrowheads="1"/>
            </p:cNvSpPr>
            <p:nvPr/>
          </p:nvSpPr>
          <p:spPr bwMode="auto">
            <a:xfrm rot="-5400000">
              <a:off x="654" y="2257"/>
              <a:ext cx="1533" cy="247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L2 Cache and Control</a:t>
              </a:r>
            </a:p>
          </p:txBody>
        </p:sp>
        <p:sp>
          <p:nvSpPr>
            <p:cNvPr id="21523" name="Text Box 45"/>
            <p:cNvSpPr txBox="1">
              <a:spLocks noChangeArrowheads="1"/>
            </p:cNvSpPr>
            <p:nvPr/>
          </p:nvSpPr>
          <p:spPr bwMode="auto">
            <a:xfrm rot="-5400000">
              <a:off x="1231" y="3521"/>
              <a:ext cx="380" cy="247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Bus</a:t>
              </a:r>
            </a:p>
          </p:txBody>
        </p:sp>
        <p:sp>
          <p:nvSpPr>
            <p:cNvPr id="21524" name="Line 46"/>
            <p:cNvSpPr>
              <a:spLocks noChangeShapeType="1"/>
            </p:cNvSpPr>
            <p:nvPr/>
          </p:nvSpPr>
          <p:spPr bwMode="auto">
            <a:xfrm>
              <a:off x="1536" y="3744"/>
              <a:ext cx="37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1525" name="Line 47"/>
            <p:cNvSpPr>
              <a:spLocks noChangeShapeType="1"/>
            </p:cNvSpPr>
            <p:nvPr/>
          </p:nvSpPr>
          <p:spPr bwMode="auto">
            <a:xfrm>
              <a:off x="1384" y="3141"/>
              <a:ext cx="2" cy="31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1526" name="Line 48"/>
            <p:cNvSpPr>
              <a:spLocks noChangeShapeType="1"/>
            </p:cNvSpPr>
            <p:nvPr/>
          </p:nvSpPr>
          <p:spPr bwMode="auto">
            <a:xfrm flipV="1">
              <a:off x="2433" y="3504"/>
              <a:ext cx="0" cy="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1527" name="Line 49"/>
            <p:cNvSpPr>
              <a:spLocks noChangeShapeType="1"/>
            </p:cNvSpPr>
            <p:nvPr/>
          </p:nvSpPr>
          <p:spPr bwMode="auto">
            <a:xfrm flipV="1">
              <a:off x="2433" y="3168"/>
              <a:ext cx="0" cy="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1528" name="Line 50"/>
            <p:cNvSpPr>
              <a:spLocks noChangeShapeType="1"/>
            </p:cNvSpPr>
            <p:nvPr/>
          </p:nvSpPr>
          <p:spPr bwMode="auto">
            <a:xfrm>
              <a:off x="2003" y="3060"/>
              <a:ext cx="13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1529" name="Line 51"/>
            <p:cNvSpPr>
              <a:spLocks noChangeShapeType="1"/>
            </p:cNvSpPr>
            <p:nvPr/>
          </p:nvSpPr>
          <p:spPr bwMode="auto">
            <a:xfrm>
              <a:off x="3024" y="3072"/>
              <a:ext cx="11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1530" name="Line 52"/>
            <p:cNvSpPr>
              <a:spLocks noChangeShapeType="1"/>
            </p:cNvSpPr>
            <p:nvPr/>
          </p:nvSpPr>
          <p:spPr bwMode="auto">
            <a:xfrm flipV="1">
              <a:off x="2433" y="2832"/>
              <a:ext cx="0" cy="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1531" name="Line 53"/>
            <p:cNvSpPr>
              <a:spLocks noChangeShapeType="1"/>
            </p:cNvSpPr>
            <p:nvPr/>
          </p:nvSpPr>
          <p:spPr bwMode="auto">
            <a:xfrm flipV="1">
              <a:off x="2433" y="2496"/>
              <a:ext cx="0" cy="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1532" name="Line 54"/>
            <p:cNvSpPr>
              <a:spLocks noChangeShapeType="1"/>
            </p:cNvSpPr>
            <p:nvPr/>
          </p:nvSpPr>
          <p:spPr bwMode="auto">
            <a:xfrm flipV="1">
              <a:off x="2403" y="2160"/>
              <a:ext cx="0" cy="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1533" name="Line 55"/>
            <p:cNvSpPr>
              <a:spLocks noChangeShapeType="1"/>
            </p:cNvSpPr>
            <p:nvPr/>
          </p:nvSpPr>
          <p:spPr bwMode="auto">
            <a:xfrm flipV="1">
              <a:off x="2223" y="1776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1534" name="Line 56"/>
            <p:cNvSpPr>
              <a:spLocks noChangeShapeType="1"/>
            </p:cNvSpPr>
            <p:nvPr/>
          </p:nvSpPr>
          <p:spPr bwMode="auto">
            <a:xfrm flipV="1">
              <a:off x="2612" y="1776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1535" name="Line 57"/>
            <p:cNvSpPr>
              <a:spLocks noChangeShapeType="1"/>
            </p:cNvSpPr>
            <p:nvPr/>
          </p:nvSpPr>
          <p:spPr bwMode="auto">
            <a:xfrm flipV="1">
              <a:off x="2223" y="1344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1536" name="Line 58"/>
            <p:cNvSpPr>
              <a:spLocks noChangeShapeType="1"/>
            </p:cNvSpPr>
            <p:nvPr/>
          </p:nvSpPr>
          <p:spPr bwMode="auto">
            <a:xfrm flipV="1">
              <a:off x="2612" y="1344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1537" name="Line 59"/>
            <p:cNvSpPr>
              <a:spLocks noChangeShapeType="1"/>
            </p:cNvSpPr>
            <p:nvPr/>
          </p:nvSpPr>
          <p:spPr bwMode="auto">
            <a:xfrm>
              <a:off x="1386" y="1248"/>
              <a:ext cx="43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1538" name="Line 60"/>
            <p:cNvSpPr>
              <a:spLocks noChangeShapeType="1"/>
            </p:cNvSpPr>
            <p:nvPr/>
          </p:nvSpPr>
          <p:spPr bwMode="auto">
            <a:xfrm flipH="1">
              <a:off x="1384" y="1248"/>
              <a:ext cx="2" cy="36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1510" name="Text Box 61"/>
          <p:cNvSpPr txBox="1">
            <a:spLocks noChangeArrowheads="1"/>
          </p:cNvSpPr>
          <p:nvPr/>
        </p:nvSpPr>
        <p:spPr bwMode="auto">
          <a:xfrm>
            <a:off x="7315200" y="6096000"/>
            <a:ext cx="1039813" cy="2746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Source: Intel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A2A34B2-7604-4B99-B57E-21F0999B6484}" type="slidenum">
              <a:rPr lang="en-US"/>
              <a:pPr/>
              <a:t>37</a:t>
            </a:fld>
            <a:endParaRPr lang="en-US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274638"/>
            <a:ext cx="8915400" cy="1143000"/>
          </a:xfrm>
        </p:spPr>
        <p:txBody>
          <a:bodyPr/>
          <a:lstStyle/>
          <a:p>
            <a:pPr eaLnBrk="1" hangingPunct="1"/>
            <a:r>
              <a:rPr lang="en-US" sz="4000" smtClean="0"/>
              <a:t>Simultaneous multithreading (SMT)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smtClean="0"/>
              <a:t>Permits multiple independent threads to execute SIMULTANEOUSLY on the SAME core</a:t>
            </a:r>
          </a:p>
          <a:p>
            <a:pPr eaLnBrk="1" hangingPunct="1"/>
            <a:r>
              <a:rPr lang="en-US" smtClean="0"/>
              <a:t>Weaving together multiple “threads” </a:t>
            </a:r>
            <a:br>
              <a:rPr lang="en-US" smtClean="0"/>
            </a:br>
            <a:r>
              <a:rPr lang="en-US" smtClean="0"/>
              <a:t>on the same core</a:t>
            </a:r>
            <a:endParaRPr lang="en-US" sz="2800" smtClean="0"/>
          </a:p>
          <a:p>
            <a:pPr eaLnBrk="1" hangingPunct="1"/>
            <a:endParaRPr lang="en-US" sz="2800" smtClean="0"/>
          </a:p>
          <a:p>
            <a:pPr eaLnBrk="1" hangingPunct="1"/>
            <a:r>
              <a:rPr lang="en-US" sz="2800" smtClean="0"/>
              <a:t>Example: if one thread is waiting for a floating point operation to complete, another thread can use the integer units</a:t>
            </a:r>
          </a:p>
          <a:p>
            <a:pPr eaLnBrk="1" hangingPunct="1"/>
            <a:endParaRPr lang="en-US" sz="2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9CF03A0-62DE-4E90-9593-731E911EB3EE}" type="slidenum">
              <a:rPr lang="en-US"/>
              <a:pPr/>
              <a:t>38</a:t>
            </a:fld>
            <a:endParaRPr lang="en-US"/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/>
              <a:t>SMT not a “true” parallel processor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600200"/>
            <a:ext cx="8686800" cy="4724400"/>
          </a:xfrm>
        </p:spPr>
        <p:txBody>
          <a:bodyPr/>
          <a:lstStyle/>
          <a:p>
            <a:pPr eaLnBrk="1" hangingPunct="1"/>
            <a:r>
              <a:rPr lang="en-US" dirty="0" smtClean="0"/>
              <a:t>Enables better threading (e.g. up to 30%)</a:t>
            </a:r>
          </a:p>
          <a:p>
            <a:pPr eaLnBrk="1" hangingPunct="1"/>
            <a:r>
              <a:rPr lang="en-US" dirty="0" smtClean="0"/>
              <a:t>OS and applications perceive each simultaneous thread as a separate </a:t>
            </a:r>
            <a:br>
              <a:rPr lang="en-US" dirty="0" smtClean="0"/>
            </a:br>
            <a:r>
              <a:rPr lang="en-US" dirty="0" smtClean="0"/>
              <a:t>“virtual processor”</a:t>
            </a:r>
          </a:p>
          <a:p>
            <a:pPr eaLnBrk="1" hangingPunct="1"/>
            <a:r>
              <a:rPr lang="en-US" dirty="0" smtClean="0"/>
              <a:t>The chip has only a single copy </a:t>
            </a:r>
            <a:br>
              <a:rPr lang="en-US" dirty="0" smtClean="0"/>
            </a:br>
            <a:r>
              <a:rPr lang="en-US" dirty="0" smtClean="0"/>
              <a:t>of each resource</a:t>
            </a:r>
          </a:p>
          <a:p>
            <a:pPr eaLnBrk="1" hangingPunct="1"/>
            <a:r>
              <a:rPr lang="en-US" dirty="0" smtClean="0"/>
              <a:t>Compare to multi-core:</a:t>
            </a:r>
            <a:br>
              <a:rPr lang="en-US" dirty="0" smtClean="0"/>
            </a:br>
            <a:r>
              <a:rPr lang="en-US" dirty="0" smtClean="0"/>
              <a:t>each core has its own copy of resources</a:t>
            </a: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7623FE0-C925-4032-AF9A-08215B8574A9}" type="slidenum">
              <a:rPr lang="en-US"/>
              <a:pPr/>
              <a:t>39</a:t>
            </a:fld>
            <a:endParaRPr lang="en-US"/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4000" smtClean="0"/>
              <a:t>Multi-core: </a:t>
            </a:r>
            <a:br>
              <a:rPr lang="en-US" sz="4000" smtClean="0"/>
            </a:br>
            <a:r>
              <a:rPr lang="en-US" sz="4000" smtClean="0"/>
              <a:t>threads can run on separate cores</a:t>
            </a:r>
          </a:p>
        </p:txBody>
      </p:sp>
      <p:sp>
        <p:nvSpPr>
          <p:cNvPr id="28676" name="Text Box 5"/>
          <p:cNvSpPr txBox="1">
            <a:spLocks noChangeArrowheads="1"/>
          </p:cNvSpPr>
          <p:nvPr/>
        </p:nvSpPr>
        <p:spPr bwMode="auto">
          <a:xfrm>
            <a:off x="1598613" y="5715000"/>
            <a:ext cx="17208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B2B2B2"/>
                </a:solidFill>
              </a:rPr>
              <a:t>BTB and I-TLB</a:t>
            </a:r>
          </a:p>
        </p:txBody>
      </p:sp>
      <p:sp>
        <p:nvSpPr>
          <p:cNvPr id="28677" name="Text Box 6"/>
          <p:cNvSpPr txBox="1">
            <a:spLocks noChangeArrowheads="1"/>
          </p:cNvSpPr>
          <p:nvPr/>
        </p:nvSpPr>
        <p:spPr bwMode="auto">
          <a:xfrm>
            <a:off x="1903413" y="5181600"/>
            <a:ext cx="10731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B2B2B2"/>
                </a:solidFill>
              </a:rPr>
              <a:t>Decoder</a:t>
            </a:r>
          </a:p>
        </p:txBody>
      </p:sp>
      <p:sp>
        <p:nvSpPr>
          <p:cNvPr id="28678" name="Text Box 7"/>
          <p:cNvSpPr txBox="1">
            <a:spLocks noChangeArrowheads="1"/>
          </p:cNvSpPr>
          <p:nvPr/>
        </p:nvSpPr>
        <p:spPr bwMode="auto">
          <a:xfrm>
            <a:off x="1938338" y="4672013"/>
            <a:ext cx="1412875" cy="3619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solidFill>
                  <a:srgbClr val="B2B2B2"/>
                </a:solidFill>
              </a:rPr>
              <a:t>Trace Cache</a:t>
            </a:r>
          </a:p>
        </p:txBody>
      </p:sp>
      <p:sp>
        <p:nvSpPr>
          <p:cNvPr id="28679" name="Text Box 8"/>
          <p:cNvSpPr txBox="1">
            <a:spLocks noChangeArrowheads="1"/>
          </p:cNvSpPr>
          <p:nvPr/>
        </p:nvSpPr>
        <p:spPr bwMode="auto">
          <a:xfrm>
            <a:off x="1598613" y="4114800"/>
            <a:ext cx="16319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B2B2B2"/>
                </a:solidFill>
              </a:rPr>
              <a:t>Rename/Alloc</a:t>
            </a:r>
          </a:p>
        </p:txBody>
      </p:sp>
      <p:sp>
        <p:nvSpPr>
          <p:cNvPr id="28680" name="Text Box 9"/>
          <p:cNvSpPr txBox="1">
            <a:spLocks noChangeArrowheads="1"/>
          </p:cNvSpPr>
          <p:nvPr/>
        </p:nvSpPr>
        <p:spPr bwMode="auto">
          <a:xfrm>
            <a:off x="1674813" y="3581400"/>
            <a:ext cx="1443037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B2B2B2"/>
                </a:solidFill>
              </a:rPr>
              <a:t>Uop queues</a:t>
            </a:r>
          </a:p>
        </p:txBody>
      </p:sp>
      <p:sp>
        <p:nvSpPr>
          <p:cNvPr id="28681" name="Text Box 10"/>
          <p:cNvSpPr txBox="1">
            <a:spLocks noChangeArrowheads="1"/>
          </p:cNvSpPr>
          <p:nvPr/>
        </p:nvSpPr>
        <p:spPr bwMode="auto">
          <a:xfrm>
            <a:off x="1674813" y="3048000"/>
            <a:ext cx="13525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B2B2B2"/>
                </a:solidFill>
              </a:rPr>
              <a:t>Schedulers</a:t>
            </a:r>
          </a:p>
        </p:txBody>
      </p:sp>
      <p:sp>
        <p:nvSpPr>
          <p:cNvPr id="28682" name="Text Box 11"/>
          <p:cNvSpPr txBox="1">
            <a:spLocks noChangeArrowheads="1"/>
          </p:cNvSpPr>
          <p:nvPr/>
        </p:nvSpPr>
        <p:spPr bwMode="auto">
          <a:xfrm>
            <a:off x="1177925" y="2362200"/>
            <a:ext cx="1139825" cy="422275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/>
              <a:t>Integer</a:t>
            </a:r>
          </a:p>
        </p:txBody>
      </p:sp>
      <p:sp>
        <p:nvSpPr>
          <p:cNvPr id="28683" name="Text Box 12"/>
          <p:cNvSpPr txBox="1">
            <a:spLocks noChangeArrowheads="1"/>
          </p:cNvSpPr>
          <p:nvPr/>
        </p:nvSpPr>
        <p:spPr bwMode="auto">
          <a:xfrm>
            <a:off x="2413000" y="2362200"/>
            <a:ext cx="1776413" cy="42227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>
                <a:solidFill>
                  <a:srgbClr val="B2B2B2"/>
                </a:solidFill>
              </a:rPr>
              <a:t>Floating Point</a:t>
            </a:r>
          </a:p>
        </p:txBody>
      </p:sp>
      <p:sp>
        <p:nvSpPr>
          <p:cNvPr id="28684" name="Text Box 13"/>
          <p:cNvSpPr txBox="1">
            <a:spLocks noChangeArrowheads="1"/>
          </p:cNvSpPr>
          <p:nvPr/>
        </p:nvSpPr>
        <p:spPr bwMode="auto">
          <a:xfrm>
            <a:off x="1446213" y="1752600"/>
            <a:ext cx="21526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B2B2B2"/>
                </a:solidFill>
              </a:rPr>
              <a:t>L1 D-Cache D-TLB</a:t>
            </a:r>
          </a:p>
        </p:txBody>
      </p:sp>
      <p:sp>
        <p:nvSpPr>
          <p:cNvPr id="28685" name="Text Box 14"/>
          <p:cNvSpPr txBox="1">
            <a:spLocks noChangeArrowheads="1"/>
          </p:cNvSpPr>
          <p:nvPr/>
        </p:nvSpPr>
        <p:spPr bwMode="auto">
          <a:xfrm>
            <a:off x="3579813" y="4672013"/>
            <a:ext cx="838200" cy="6064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solidFill>
                  <a:srgbClr val="B2B2B2"/>
                </a:solidFill>
              </a:rPr>
              <a:t>uCode </a:t>
            </a:r>
            <a:br>
              <a:rPr lang="en-US" sz="1600">
                <a:solidFill>
                  <a:srgbClr val="B2B2B2"/>
                </a:solidFill>
              </a:rPr>
            </a:br>
            <a:r>
              <a:rPr lang="en-US" sz="1600">
                <a:solidFill>
                  <a:srgbClr val="B2B2B2"/>
                </a:solidFill>
              </a:rPr>
              <a:t>ROM</a:t>
            </a:r>
          </a:p>
        </p:txBody>
      </p:sp>
      <p:sp>
        <p:nvSpPr>
          <p:cNvPr id="28686" name="Text Box 15"/>
          <p:cNvSpPr txBox="1">
            <a:spLocks noChangeArrowheads="1"/>
          </p:cNvSpPr>
          <p:nvPr/>
        </p:nvSpPr>
        <p:spPr bwMode="auto">
          <a:xfrm>
            <a:off x="1141413" y="4672013"/>
            <a:ext cx="604837" cy="3619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B2B2B2"/>
                </a:solidFill>
              </a:rPr>
              <a:t>BTB</a:t>
            </a:r>
          </a:p>
        </p:txBody>
      </p:sp>
      <p:sp>
        <p:nvSpPr>
          <p:cNvPr id="28687" name="Text Box 16"/>
          <p:cNvSpPr txBox="1">
            <a:spLocks noChangeArrowheads="1"/>
          </p:cNvSpPr>
          <p:nvPr/>
        </p:nvSpPr>
        <p:spPr bwMode="auto">
          <a:xfrm rot="-5400000">
            <a:off x="-350837" y="3524250"/>
            <a:ext cx="2433637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B2B2B2"/>
                </a:solidFill>
              </a:rPr>
              <a:t>L2 Cache and Control</a:t>
            </a:r>
          </a:p>
        </p:txBody>
      </p:sp>
      <p:sp>
        <p:nvSpPr>
          <p:cNvPr id="28688" name="Text Box 17"/>
          <p:cNvSpPr txBox="1">
            <a:spLocks noChangeArrowheads="1"/>
          </p:cNvSpPr>
          <p:nvPr/>
        </p:nvSpPr>
        <p:spPr bwMode="auto">
          <a:xfrm rot="-5400000">
            <a:off x="504032" y="5590381"/>
            <a:ext cx="6032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B2B2B2"/>
                </a:solidFill>
              </a:rPr>
              <a:t>Bus</a:t>
            </a:r>
          </a:p>
        </p:txBody>
      </p:sp>
      <p:sp>
        <p:nvSpPr>
          <p:cNvPr id="28689" name="Line 18"/>
          <p:cNvSpPr>
            <a:spLocks noChangeShapeType="1"/>
          </p:cNvSpPr>
          <p:nvPr/>
        </p:nvSpPr>
        <p:spPr bwMode="auto">
          <a:xfrm>
            <a:off x="989013" y="5943600"/>
            <a:ext cx="5873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8690" name="Line 19"/>
          <p:cNvSpPr>
            <a:spLocks noChangeShapeType="1"/>
          </p:cNvSpPr>
          <p:nvPr/>
        </p:nvSpPr>
        <p:spPr bwMode="auto">
          <a:xfrm>
            <a:off x="747713" y="4986338"/>
            <a:ext cx="3175" cy="500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8691" name="Line 20"/>
          <p:cNvSpPr>
            <a:spLocks noChangeShapeType="1"/>
          </p:cNvSpPr>
          <p:nvPr/>
        </p:nvSpPr>
        <p:spPr bwMode="auto">
          <a:xfrm flipV="1">
            <a:off x="2413000" y="55626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8692" name="Line 21"/>
          <p:cNvSpPr>
            <a:spLocks noChangeShapeType="1"/>
          </p:cNvSpPr>
          <p:nvPr/>
        </p:nvSpPr>
        <p:spPr bwMode="auto">
          <a:xfrm flipV="1">
            <a:off x="2413000" y="50292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8693" name="Line 22"/>
          <p:cNvSpPr>
            <a:spLocks noChangeShapeType="1"/>
          </p:cNvSpPr>
          <p:nvPr/>
        </p:nvSpPr>
        <p:spPr bwMode="auto">
          <a:xfrm>
            <a:off x="1730375" y="4857750"/>
            <a:ext cx="2095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8694" name="Line 23"/>
          <p:cNvSpPr>
            <a:spLocks noChangeShapeType="1"/>
          </p:cNvSpPr>
          <p:nvPr/>
        </p:nvSpPr>
        <p:spPr bwMode="auto">
          <a:xfrm>
            <a:off x="3351213" y="4876800"/>
            <a:ext cx="1889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8695" name="Line 24"/>
          <p:cNvSpPr>
            <a:spLocks noChangeShapeType="1"/>
          </p:cNvSpPr>
          <p:nvPr/>
        </p:nvSpPr>
        <p:spPr bwMode="auto">
          <a:xfrm flipV="1">
            <a:off x="2413000" y="44958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8696" name="Line 25"/>
          <p:cNvSpPr>
            <a:spLocks noChangeShapeType="1"/>
          </p:cNvSpPr>
          <p:nvPr/>
        </p:nvSpPr>
        <p:spPr bwMode="auto">
          <a:xfrm flipV="1">
            <a:off x="2413000" y="39624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8697" name="Line 26"/>
          <p:cNvSpPr>
            <a:spLocks noChangeShapeType="1"/>
          </p:cNvSpPr>
          <p:nvPr/>
        </p:nvSpPr>
        <p:spPr bwMode="auto">
          <a:xfrm flipV="1">
            <a:off x="2365375" y="34290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8698" name="Line 27"/>
          <p:cNvSpPr>
            <a:spLocks noChangeShapeType="1"/>
          </p:cNvSpPr>
          <p:nvPr/>
        </p:nvSpPr>
        <p:spPr bwMode="auto">
          <a:xfrm flipV="1">
            <a:off x="2079625" y="28194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8699" name="Line 28"/>
          <p:cNvSpPr>
            <a:spLocks noChangeShapeType="1"/>
          </p:cNvSpPr>
          <p:nvPr/>
        </p:nvSpPr>
        <p:spPr bwMode="auto">
          <a:xfrm flipV="1">
            <a:off x="2697163" y="28194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8700" name="Line 29"/>
          <p:cNvSpPr>
            <a:spLocks noChangeShapeType="1"/>
          </p:cNvSpPr>
          <p:nvPr/>
        </p:nvSpPr>
        <p:spPr bwMode="auto">
          <a:xfrm flipV="1">
            <a:off x="2079625" y="21336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8701" name="Line 30"/>
          <p:cNvSpPr>
            <a:spLocks noChangeShapeType="1"/>
          </p:cNvSpPr>
          <p:nvPr/>
        </p:nvSpPr>
        <p:spPr bwMode="auto">
          <a:xfrm flipV="1">
            <a:off x="2697163" y="21336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8702" name="Line 31"/>
          <p:cNvSpPr>
            <a:spLocks noChangeShapeType="1"/>
          </p:cNvSpPr>
          <p:nvPr/>
        </p:nvSpPr>
        <p:spPr bwMode="auto">
          <a:xfrm>
            <a:off x="750888" y="1981200"/>
            <a:ext cx="6953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8703" name="Line 32"/>
          <p:cNvSpPr>
            <a:spLocks noChangeShapeType="1"/>
          </p:cNvSpPr>
          <p:nvPr/>
        </p:nvSpPr>
        <p:spPr bwMode="auto">
          <a:xfrm flipH="1">
            <a:off x="747713" y="1981200"/>
            <a:ext cx="3175" cy="5810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8704" name="Text Box 34"/>
          <p:cNvSpPr txBox="1">
            <a:spLocks noChangeArrowheads="1"/>
          </p:cNvSpPr>
          <p:nvPr/>
        </p:nvSpPr>
        <p:spPr bwMode="auto">
          <a:xfrm>
            <a:off x="5942013" y="5715000"/>
            <a:ext cx="17208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B2B2B2"/>
                </a:solidFill>
              </a:rPr>
              <a:t>BTB and I-TLB</a:t>
            </a:r>
          </a:p>
        </p:txBody>
      </p:sp>
      <p:sp>
        <p:nvSpPr>
          <p:cNvPr id="28705" name="Text Box 35"/>
          <p:cNvSpPr txBox="1">
            <a:spLocks noChangeArrowheads="1"/>
          </p:cNvSpPr>
          <p:nvPr/>
        </p:nvSpPr>
        <p:spPr bwMode="auto">
          <a:xfrm>
            <a:off x="6246813" y="5181600"/>
            <a:ext cx="10731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B2B2B2"/>
                </a:solidFill>
              </a:rPr>
              <a:t>Decoder</a:t>
            </a:r>
          </a:p>
        </p:txBody>
      </p:sp>
      <p:sp>
        <p:nvSpPr>
          <p:cNvPr id="28706" name="Text Box 36"/>
          <p:cNvSpPr txBox="1">
            <a:spLocks noChangeArrowheads="1"/>
          </p:cNvSpPr>
          <p:nvPr/>
        </p:nvSpPr>
        <p:spPr bwMode="auto">
          <a:xfrm>
            <a:off x="6281738" y="4672013"/>
            <a:ext cx="1412875" cy="3619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solidFill>
                  <a:srgbClr val="B2B2B2"/>
                </a:solidFill>
              </a:rPr>
              <a:t>Trace Cache</a:t>
            </a:r>
          </a:p>
        </p:txBody>
      </p:sp>
      <p:sp>
        <p:nvSpPr>
          <p:cNvPr id="28707" name="Text Box 37"/>
          <p:cNvSpPr txBox="1">
            <a:spLocks noChangeArrowheads="1"/>
          </p:cNvSpPr>
          <p:nvPr/>
        </p:nvSpPr>
        <p:spPr bwMode="auto">
          <a:xfrm>
            <a:off x="5942013" y="4114800"/>
            <a:ext cx="16319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B2B2B2"/>
                </a:solidFill>
              </a:rPr>
              <a:t>Rename/Alloc</a:t>
            </a:r>
          </a:p>
        </p:txBody>
      </p:sp>
      <p:sp>
        <p:nvSpPr>
          <p:cNvPr id="28708" name="Text Box 38"/>
          <p:cNvSpPr txBox="1">
            <a:spLocks noChangeArrowheads="1"/>
          </p:cNvSpPr>
          <p:nvPr/>
        </p:nvSpPr>
        <p:spPr bwMode="auto">
          <a:xfrm>
            <a:off x="6018213" y="3581400"/>
            <a:ext cx="1443037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B2B2B2"/>
                </a:solidFill>
              </a:rPr>
              <a:t>Uop queues</a:t>
            </a:r>
          </a:p>
        </p:txBody>
      </p:sp>
      <p:sp>
        <p:nvSpPr>
          <p:cNvPr id="28709" name="Text Box 39"/>
          <p:cNvSpPr txBox="1">
            <a:spLocks noChangeArrowheads="1"/>
          </p:cNvSpPr>
          <p:nvPr/>
        </p:nvSpPr>
        <p:spPr bwMode="auto">
          <a:xfrm>
            <a:off x="6018213" y="3048000"/>
            <a:ext cx="13525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B2B2B2"/>
                </a:solidFill>
              </a:rPr>
              <a:t>Schedulers</a:t>
            </a:r>
          </a:p>
        </p:txBody>
      </p:sp>
      <p:sp>
        <p:nvSpPr>
          <p:cNvPr id="28710" name="Text Box 40"/>
          <p:cNvSpPr txBox="1">
            <a:spLocks noChangeArrowheads="1"/>
          </p:cNvSpPr>
          <p:nvPr/>
        </p:nvSpPr>
        <p:spPr bwMode="auto">
          <a:xfrm>
            <a:off x="5521325" y="2362200"/>
            <a:ext cx="1139825" cy="422275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/>
              <a:t>Integer</a:t>
            </a:r>
          </a:p>
        </p:txBody>
      </p:sp>
      <p:sp>
        <p:nvSpPr>
          <p:cNvPr id="28711" name="Text Box 41"/>
          <p:cNvSpPr txBox="1">
            <a:spLocks noChangeArrowheads="1"/>
          </p:cNvSpPr>
          <p:nvPr/>
        </p:nvSpPr>
        <p:spPr bwMode="auto">
          <a:xfrm>
            <a:off x="6756400" y="2362200"/>
            <a:ext cx="1776413" cy="42227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>
                <a:solidFill>
                  <a:srgbClr val="B2B2B2"/>
                </a:solidFill>
              </a:rPr>
              <a:t>Floating Point</a:t>
            </a:r>
          </a:p>
        </p:txBody>
      </p:sp>
      <p:sp>
        <p:nvSpPr>
          <p:cNvPr id="28712" name="Text Box 42"/>
          <p:cNvSpPr txBox="1">
            <a:spLocks noChangeArrowheads="1"/>
          </p:cNvSpPr>
          <p:nvPr/>
        </p:nvSpPr>
        <p:spPr bwMode="auto">
          <a:xfrm>
            <a:off x="5789613" y="1752600"/>
            <a:ext cx="21526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B2B2B2"/>
                </a:solidFill>
              </a:rPr>
              <a:t>L1 D-Cache D-TLB</a:t>
            </a:r>
          </a:p>
        </p:txBody>
      </p:sp>
      <p:sp>
        <p:nvSpPr>
          <p:cNvPr id="28713" name="Text Box 43"/>
          <p:cNvSpPr txBox="1">
            <a:spLocks noChangeArrowheads="1"/>
          </p:cNvSpPr>
          <p:nvPr/>
        </p:nvSpPr>
        <p:spPr bwMode="auto">
          <a:xfrm>
            <a:off x="7923213" y="4672013"/>
            <a:ext cx="838200" cy="6064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solidFill>
                  <a:srgbClr val="B2B2B2"/>
                </a:solidFill>
              </a:rPr>
              <a:t>uCode </a:t>
            </a:r>
            <a:br>
              <a:rPr lang="en-US" sz="1600">
                <a:solidFill>
                  <a:srgbClr val="B2B2B2"/>
                </a:solidFill>
              </a:rPr>
            </a:br>
            <a:r>
              <a:rPr lang="en-US" sz="1600">
                <a:solidFill>
                  <a:srgbClr val="B2B2B2"/>
                </a:solidFill>
              </a:rPr>
              <a:t>ROM</a:t>
            </a:r>
          </a:p>
        </p:txBody>
      </p:sp>
      <p:sp>
        <p:nvSpPr>
          <p:cNvPr id="28714" name="Text Box 44"/>
          <p:cNvSpPr txBox="1">
            <a:spLocks noChangeArrowheads="1"/>
          </p:cNvSpPr>
          <p:nvPr/>
        </p:nvSpPr>
        <p:spPr bwMode="auto">
          <a:xfrm>
            <a:off x="5484813" y="4672013"/>
            <a:ext cx="604837" cy="3619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B2B2B2"/>
                </a:solidFill>
              </a:rPr>
              <a:t>BTB</a:t>
            </a:r>
          </a:p>
        </p:txBody>
      </p:sp>
      <p:sp>
        <p:nvSpPr>
          <p:cNvPr id="28715" name="Text Box 45"/>
          <p:cNvSpPr txBox="1">
            <a:spLocks noChangeArrowheads="1"/>
          </p:cNvSpPr>
          <p:nvPr/>
        </p:nvSpPr>
        <p:spPr bwMode="auto">
          <a:xfrm rot="-5400000">
            <a:off x="3932238" y="3582987"/>
            <a:ext cx="2433638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B2B2B2"/>
                </a:solidFill>
              </a:rPr>
              <a:t>L2 Cache and Control</a:t>
            </a:r>
          </a:p>
        </p:txBody>
      </p:sp>
      <p:sp>
        <p:nvSpPr>
          <p:cNvPr id="28716" name="Text Box 46"/>
          <p:cNvSpPr txBox="1">
            <a:spLocks noChangeArrowheads="1"/>
          </p:cNvSpPr>
          <p:nvPr/>
        </p:nvSpPr>
        <p:spPr bwMode="auto">
          <a:xfrm rot="-5400000">
            <a:off x="4847432" y="5590381"/>
            <a:ext cx="6032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B2B2B2"/>
                </a:solidFill>
              </a:rPr>
              <a:t>Bus</a:t>
            </a:r>
          </a:p>
        </p:txBody>
      </p:sp>
      <p:sp>
        <p:nvSpPr>
          <p:cNvPr id="28717" name="Line 47"/>
          <p:cNvSpPr>
            <a:spLocks noChangeShapeType="1"/>
          </p:cNvSpPr>
          <p:nvPr/>
        </p:nvSpPr>
        <p:spPr bwMode="auto">
          <a:xfrm>
            <a:off x="5332413" y="5943600"/>
            <a:ext cx="5873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8718" name="Line 48"/>
          <p:cNvSpPr>
            <a:spLocks noChangeShapeType="1"/>
          </p:cNvSpPr>
          <p:nvPr/>
        </p:nvSpPr>
        <p:spPr bwMode="auto">
          <a:xfrm>
            <a:off x="5091113" y="4986338"/>
            <a:ext cx="3175" cy="500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8719" name="Line 49"/>
          <p:cNvSpPr>
            <a:spLocks noChangeShapeType="1"/>
          </p:cNvSpPr>
          <p:nvPr/>
        </p:nvSpPr>
        <p:spPr bwMode="auto">
          <a:xfrm flipV="1">
            <a:off x="6756400" y="55626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8720" name="Line 50"/>
          <p:cNvSpPr>
            <a:spLocks noChangeShapeType="1"/>
          </p:cNvSpPr>
          <p:nvPr/>
        </p:nvSpPr>
        <p:spPr bwMode="auto">
          <a:xfrm flipV="1">
            <a:off x="6756400" y="50292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8721" name="Line 51"/>
          <p:cNvSpPr>
            <a:spLocks noChangeShapeType="1"/>
          </p:cNvSpPr>
          <p:nvPr/>
        </p:nvSpPr>
        <p:spPr bwMode="auto">
          <a:xfrm>
            <a:off x="6073775" y="4857750"/>
            <a:ext cx="2095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8722" name="Line 52"/>
          <p:cNvSpPr>
            <a:spLocks noChangeShapeType="1"/>
          </p:cNvSpPr>
          <p:nvPr/>
        </p:nvSpPr>
        <p:spPr bwMode="auto">
          <a:xfrm>
            <a:off x="7694613" y="4876800"/>
            <a:ext cx="1889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8723" name="Line 53"/>
          <p:cNvSpPr>
            <a:spLocks noChangeShapeType="1"/>
          </p:cNvSpPr>
          <p:nvPr/>
        </p:nvSpPr>
        <p:spPr bwMode="auto">
          <a:xfrm flipV="1">
            <a:off x="6756400" y="44958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8724" name="Line 54"/>
          <p:cNvSpPr>
            <a:spLocks noChangeShapeType="1"/>
          </p:cNvSpPr>
          <p:nvPr/>
        </p:nvSpPr>
        <p:spPr bwMode="auto">
          <a:xfrm flipV="1">
            <a:off x="6756400" y="39624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8725" name="Line 55"/>
          <p:cNvSpPr>
            <a:spLocks noChangeShapeType="1"/>
          </p:cNvSpPr>
          <p:nvPr/>
        </p:nvSpPr>
        <p:spPr bwMode="auto">
          <a:xfrm flipV="1">
            <a:off x="6708775" y="34290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8726" name="Line 56"/>
          <p:cNvSpPr>
            <a:spLocks noChangeShapeType="1"/>
          </p:cNvSpPr>
          <p:nvPr/>
        </p:nvSpPr>
        <p:spPr bwMode="auto">
          <a:xfrm flipV="1">
            <a:off x="6423025" y="28194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8727" name="Line 57"/>
          <p:cNvSpPr>
            <a:spLocks noChangeShapeType="1"/>
          </p:cNvSpPr>
          <p:nvPr/>
        </p:nvSpPr>
        <p:spPr bwMode="auto">
          <a:xfrm flipV="1">
            <a:off x="7040563" y="28194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8728" name="Line 58"/>
          <p:cNvSpPr>
            <a:spLocks noChangeShapeType="1"/>
          </p:cNvSpPr>
          <p:nvPr/>
        </p:nvSpPr>
        <p:spPr bwMode="auto">
          <a:xfrm flipV="1">
            <a:off x="6423025" y="21336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8729" name="Line 59"/>
          <p:cNvSpPr>
            <a:spLocks noChangeShapeType="1"/>
          </p:cNvSpPr>
          <p:nvPr/>
        </p:nvSpPr>
        <p:spPr bwMode="auto">
          <a:xfrm flipV="1">
            <a:off x="7040563" y="21336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8730" name="Line 60"/>
          <p:cNvSpPr>
            <a:spLocks noChangeShapeType="1"/>
          </p:cNvSpPr>
          <p:nvPr/>
        </p:nvSpPr>
        <p:spPr bwMode="auto">
          <a:xfrm>
            <a:off x="5094288" y="1981200"/>
            <a:ext cx="6953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8731" name="Line 61"/>
          <p:cNvSpPr>
            <a:spLocks noChangeShapeType="1"/>
          </p:cNvSpPr>
          <p:nvPr/>
        </p:nvSpPr>
        <p:spPr bwMode="auto">
          <a:xfrm flipH="1">
            <a:off x="5091113" y="1981200"/>
            <a:ext cx="3175" cy="5810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8732" name="Freeform 62"/>
          <p:cNvSpPr>
            <a:spLocks/>
          </p:cNvSpPr>
          <p:nvPr/>
        </p:nvSpPr>
        <p:spPr bwMode="auto">
          <a:xfrm>
            <a:off x="1092200" y="1766888"/>
            <a:ext cx="1422400" cy="4572000"/>
          </a:xfrm>
          <a:custGeom>
            <a:avLst/>
            <a:gdLst>
              <a:gd name="T0" fmla="*/ 768 w 896"/>
              <a:gd name="T1" fmla="*/ 2880 h 2880"/>
              <a:gd name="T2" fmla="*/ 768 w 896"/>
              <a:gd name="T3" fmla="*/ 1152 h 2880"/>
              <a:gd name="T4" fmla="*/ 0 w 896"/>
              <a:gd name="T5" fmla="*/ 0 h 2880"/>
              <a:gd name="T6" fmla="*/ 0 60000 65536"/>
              <a:gd name="T7" fmla="*/ 0 60000 65536"/>
              <a:gd name="T8" fmla="*/ 0 60000 65536"/>
              <a:gd name="T9" fmla="*/ 0 w 896"/>
              <a:gd name="T10" fmla="*/ 0 h 2880"/>
              <a:gd name="T11" fmla="*/ 896 w 896"/>
              <a:gd name="T12" fmla="*/ 2880 h 28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96" h="2880">
                <a:moveTo>
                  <a:pt x="768" y="2880"/>
                </a:moveTo>
                <a:cubicBezTo>
                  <a:pt x="832" y="2256"/>
                  <a:pt x="896" y="1632"/>
                  <a:pt x="768" y="1152"/>
                </a:cubicBezTo>
                <a:cubicBezTo>
                  <a:pt x="640" y="672"/>
                  <a:pt x="320" y="336"/>
                  <a:pt x="0" y="0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28733" name="Freeform 65"/>
          <p:cNvSpPr>
            <a:spLocks/>
          </p:cNvSpPr>
          <p:nvPr/>
        </p:nvSpPr>
        <p:spPr bwMode="auto">
          <a:xfrm>
            <a:off x="5257800" y="1752600"/>
            <a:ext cx="1422400" cy="4572000"/>
          </a:xfrm>
          <a:custGeom>
            <a:avLst/>
            <a:gdLst>
              <a:gd name="T0" fmla="*/ 768 w 896"/>
              <a:gd name="T1" fmla="*/ 2880 h 2880"/>
              <a:gd name="T2" fmla="*/ 768 w 896"/>
              <a:gd name="T3" fmla="*/ 1152 h 2880"/>
              <a:gd name="T4" fmla="*/ 0 w 896"/>
              <a:gd name="T5" fmla="*/ 0 h 2880"/>
              <a:gd name="T6" fmla="*/ 0 60000 65536"/>
              <a:gd name="T7" fmla="*/ 0 60000 65536"/>
              <a:gd name="T8" fmla="*/ 0 60000 65536"/>
              <a:gd name="T9" fmla="*/ 0 w 896"/>
              <a:gd name="T10" fmla="*/ 0 h 2880"/>
              <a:gd name="T11" fmla="*/ 896 w 896"/>
              <a:gd name="T12" fmla="*/ 2880 h 28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96" h="2880">
                <a:moveTo>
                  <a:pt x="768" y="2880"/>
                </a:moveTo>
                <a:cubicBezTo>
                  <a:pt x="832" y="2256"/>
                  <a:pt x="896" y="1632"/>
                  <a:pt x="768" y="1152"/>
                </a:cubicBezTo>
                <a:cubicBezTo>
                  <a:pt x="640" y="672"/>
                  <a:pt x="320" y="336"/>
                  <a:pt x="0" y="0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28734" name="Text Box 66"/>
          <p:cNvSpPr txBox="1">
            <a:spLocks noChangeArrowheads="1"/>
          </p:cNvSpPr>
          <p:nvPr/>
        </p:nvSpPr>
        <p:spPr bwMode="auto">
          <a:xfrm>
            <a:off x="1549400" y="6338888"/>
            <a:ext cx="1098550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Thread 1</a:t>
            </a:r>
          </a:p>
        </p:txBody>
      </p:sp>
      <p:sp>
        <p:nvSpPr>
          <p:cNvPr id="28735" name="Text Box 68"/>
          <p:cNvSpPr txBox="1">
            <a:spLocks noChangeArrowheads="1"/>
          </p:cNvSpPr>
          <p:nvPr/>
        </p:nvSpPr>
        <p:spPr bwMode="auto">
          <a:xfrm>
            <a:off x="5867400" y="6324600"/>
            <a:ext cx="10985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Thread 2</a:t>
            </a:r>
          </a:p>
        </p:txBody>
      </p:sp>
      <p:sp>
        <p:nvSpPr>
          <p:cNvPr id="28736" name="Rectangle 71"/>
          <p:cNvSpPr>
            <a:spLocks noChangeArrowheads="1"/>
          </p:cNvSpPr>
          <p:nvPr/>
        </p:nvSpPr>
        <p:spPr bwMode="auto">
          <a:xfrm>
            <a:off x="381000" y="1600200"/>
            <a:ext cx="4191000" cy="47244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37" name="Rectangle 72"/>
          <p:cNvSpPr>
            <a:spLocks noChangeArrowheads="1"/>
          </p:cNvSpPr>
          <p:nvPr/>
        </p:nvSpPr>
        <p:spPr bwMode="auto">
          <a:xfrm>
            <a:off x="4724400" y="1600200"/>
            <a:ext cx="4191000" cy="47244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Single-core </a:t>
            </a:r>
            <a:r>
              <a:rPr lang="en-US" b="1" dirty="0" smtClean="0"/>
              <a:t>computer(cont..)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algn="just">
              <a:buFont typeface="Wingdings" pitchFamily="2" charset="2"/>
              <a:buChar char="v"/>
            </a:pPr>
            <a:r>
              <a:rPr lang="en-US" b="1" dirty="0" smtClean="0">
                <a:solidFill>
                  <a:srgbClr val="008000"/>
                </a:solidFill>
              </a:rPr>
              <a:t>What is the difference between single core and </a:t>
            </a:r>
            <a:r>
              <a:rPr lang="en-US" b="1" dirty="0" err="1" smtClean="0">
                <a:solidFill>
                  <a:srgbClr val="008000"/>
                </a:solidFill>
              </a:rPr>
              <a:t>multicore</a:t>
            </a:r>
            <a:r>
              <a:rPr lang="en-US" b="1" dirty="0" smtClean="0">
                <a:solidFill>
                  <a:srgbClr val="008000"/>
                </a:solidFill>
              </a:rPr>
              <a:t> processor?</a:t>
            </a:r>
          </a:p>
          <a:p>
            <a:pPr algn="just"/>
            <a:r>
              <a:rPr lang="en-US" dirty="0" smtClean="0"/>
              <a:t>A </a:t>
            </a:r>
            <a:r>
              <a:rPr lang="en-US" b="1" dirty="0" smtClean="0"/>
              <a:t>core</a:t>
            </a:r>
            <a:r>
              <a:rPr lang="en-US" dirty="0" smtClean="0"/>
              <a:t> is a </a:t>
            </a:r>
            <a:r>
              <a:rPr lang="en-US" b="1" dirty="0" smtClean="0"/>
              <a:t>single</a:t>
            </a:r>
            <a:r>
              <a:rPr lang="en-US" dirty="0" smtClean="0"/>
              <a:t> processing unit, </a:t>
            </a:r>
            <a:r>
              <a:rPr lang="en-US" b="1" dirty="0" smtClean="0"/>
              <a:t>multi-core processors</a:t>
            </a:r>
            <a:r>
              <a:rPr lang="en-US" dirty="0" smtClean="0"/>
              <a:t> have multiple processing units.</a:t>
            </a:r>
          </a:p>
          <a:p>
            <a:pPr algn="just"/>
            <a:endParaRPr lang="en-US" dirty="0" smtClean="0"/>
          </a:p>
          <a:p>
            <a:pPr algn="just">
              <a:buFont typeface="Wingdings" pitchFamily="2" charset="2"/>
              <a:buChar char="v"/>
            </a:pPr>
            <a:r>
              <a:rPr lang="en-US" b="1" dirty="0" smtClean="0">
                <a:solidFill>
                  <a:srgbClr val="008000"/>
                </a:solidFill>
              </a:rPr>
              <a:t>Is single core performance important?</a:t>
            </a:r>
          </a:p>
          <a:p>
            <a:pPr algn="just"/>
            <a:r>
              <a:rPr lang="en-US" b="1" dirty="0" smtClean="0"/>
              <a:t>Single core performance</a:t>
            </a:r>
            <a:r>
              <a:rPr lang="en-US" dirty="0" smtClean="0"/>
              <a:t> is more </a:t>
            </a:r>
            <a:r>
              <a:rPr lang="en-US" b="1" dirty="0" smtClean="0"/>
              <a:t>important</a:t>
            </a:r>
            <a:r>
              <a:rPr lang="en-US" dirty="0" smtClean="0"/>
              <a:t> than multi-</a:t>
            </a:r>
            <a:r>
              <a:rPr lang="en-US" b="1" dirty="0" smtClean="0"/>
              <a:t>core performance</a:t>
            </a:r>
            <a:r>
              <a:rPr lang="en-US" dirty="0" smtClean="0"/>
              <a:t> in MOST games. Games are becoming more and more able to take full advantage of more than one CPU </a:t>
            </a:r>
            <a:r>
              <a:rPr lang="en-US" b="1" dirty="0" smtClean="0"/>
              <a:t>core</a:t>
            </a:r>
            <a:r>
              <a:rPr lang="en-US" dirty="0" smtClean="0"/>
              <a:t> and individual threads to the point of the multi-threaded applications.</a:t>
            </a:r>
          </a:p>
          <a:p>
            <a:pPr algn="just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19D846B-079D-4FE2-A643-151B4DC2ED1D}" type="slidenum">
              <a:rPr lang="en-US"/>
              <a:pPr/>
              <a:t>40</a:t>
            </a:fld>
            <a:endParaRPr lang="en-US"/>
          </a:p>
        </p:txBody>
      </p:sp>
      <p:sp>
        <p:nvSpPr>
          <p:cNvPr id="29699" name="Text Box 4"/>
          <p:cNvSpPr txBox="1">
            <a:spLocks noChangeArrowheads="1"/>
          </p:cNvSpPr>
          <p:nvPr/>
        </p:nvSpPr>
        <p:spPr bwMode="auto">
          <a:xfrm>
            <a:off x="1598613" y="5715000"/>
            <a:ext cx="17208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B2B2B2"/>
                </a:solidFill>
              </a:rPr>
              <a:t>BTB and I-TLB</a:t>
            </a:r>
          </a:p>
        </p:txBody>
      </p:sp>
      <p:sp>
        <p:nvSpPr>
          <p:cNvPr id="29700" name="Text Box 5"/>
          <p:cNvSpPr txBox="1">
            <a:spLocks noChangeArrowheads="1"/>
          </p:cNvSpPr>
          <p:nvPr/>
        </p:nvSpPr>
        <p:spPr bwMode="auto">
          <a:xfrm>
            <a:off x="1903413" y="5181600"/>
            <a:ext cx="10731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B2B2B2"/>
                </a:solidFill>
              </a:rPr>
              <a:t>Decoder</a:t>
            </a:r>
          </a:p>
        </p:txBody>
      </p:sp>
      <p:sp>
        <p:nvSpPr>
          <p:cNvPr id="29701" name="Text Box 6"/>
          <p:cNvSpPr txBox="1">
            <a:spLocks noChangeArrowheads="1"/>
          </p:cNvSpPr>
          <p:nvPr/>
        </p:nvSpPr>
        <p:spPr bwMode="auto">
          <a:xfrm>
            <a:off x="1938338" y="4672013"/>
            <a:ext cx="1412875" cy="3619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solidFill>
                  <a:srgbClr val="B2B2B2"/>
                </a:solidFill>
              </a:rPr>
              <a:t>Trace Cache</a:t>
            </a:r>
          </a:p>
        </p:txBody>
      </p:sp>
      <p:sp>
        <p:nvSpPr>
          <p:cNvPr id="29702" name="Text Box 7"/>
          <p:cNvSpPr txBox="1">
            <a:spLocks noChangeArrowheads="1"/>
          </p:cNvSpPr>
          <p:nvPr/>
        </p:nvSpPr>
        <p:spPr bwMode="auto">
          <a:xfrm>
            <a:off x="1598613" y="4114800"/>
            <a:ext cx="16319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B2B2B2"/>
                </a:solidFill>
              </a:rPr>
              <a:t>Rename/Alloc</a:t>
            </a:r>
          </a:p>
        </p:txBody>
      </p:sp>
      <p:sp>
        <p:nvSpPr>
          <p:cNvPr id="29703" name="Text Box 8"/>
          <p:cNvSpPr txBox="1">
            <a:spLocks noChangeArrowheads="1"/>
          </p:cNvSpPr>
          <p:nvPr/>
        </p:nvSpPr>
        <p:spPr bwMode="auto">
          <a:xfrm>
            <a:off x="1674813" y="3581400"/>
            <a:ext cx="1443037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B2B2B2"/>
                </a:solidFill>
              </a:rPr>
              <a:t>Uop queues</a:t>
            </a:r>
          </a:p>
        </p:txBody>
      </p:sp>
      <p:sp>
        <p:nvSpPr>
          <p:cNvPr id="29704" name="Text Box 9"/>
          <p:cNvSpPr txBox="1">
            <a:spLocks noChangeArrowheads="1"/>
          </p:cNvSpPr>
          <p:nvPr/>
        </p:nvSpPr>
        <p:spPr bwMode="auto">
          <a:xfrm>
            <a:off x="1674813" y="3048000"/>
            <a:ext cx="13525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B2B2B2"/>
                </a:solidFill>
              </a:rPr>
              <a:t>Schedulers</a:t>
            </a:r>
          </a:p>
        </p:txBody>
      </p:sp>
      <p:sp>
        <p:nvSpPr>
          <p:cNvPr id="29705" name="Text Box 10"/>
          <p:cNvSpPr txBox="1">
            <a:spLocks noChangeArrowheads="1"/>
          </p:cNvSpPr>
          <p:nvPr/>
        </p:nvSpPr>
        <p:spPr bwMode="auto">
          <a:xfrm>
            <a:off x="1177925" y="2362200"/>
            <a:ext cx="1139825" cy="42227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>
                <a:solidFill>
                  <a:srgbClr val="B2B2B2"/>
                </a:solidFill>
              </a:rPr>
              <a:t>Integer</a:t>
            </a:r>
          </a:p>
        </p:txBody>
      </p:sp>
      <p:sp>
        <p:nvSpPr>
          <p:cNvPr id="29706" name="Text Box 11"/>
          <p:cNvSpPr txBox="1">
            <a:spLocks noChangeArrowheads="1"/>
          </p:cNvSpPr>
          <p:nvPr/>
        </p:nvSpPr>
        <p:spPr bwMode="auto">
          <a:xfrm>
            <a:off x="2413000" y="2362200"/>
            <a:ext cx="1776413" cy="422275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/>
              <a:t>Floating Point</a:t>
            </a:r>
          </a:p>
        </p:txBody>
      </p:sp>
      <p:sp>
        <p:nvSpPr>
          <p:cNvPr id="29707" name="Text Box 12"/>
          <p:cNvSpPr txBox="1">
            <a:spLocks noChangeArrowheads="1"/>
          </p:cNvSpPr>
          <p:nvPr/>
        </p:nvSpPr>
        <p:spPr bwMode="auto">
          <a:xfrm>
            <a:off x="1446213" y="1752600"/>
            <a:ext cx="21526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B2B2B2"/>
                </a:solidFill>
              </a:rPr>
              <a:t>L1 D-Cache D-TLB</a:t>
            </a:r>
          </a:p>
        </p:txBody>
      </p:sp>
      <p:sp>
        <p:nvSpPr>
          <p:cNvPr id="29708" name="Text Box 13"/>
          <p:cNvSpPr txBox="1">
            <a:spLocks noChangeArrowheads="1"/>
          </p:cNvSpPr>
          <p:nvPr/>
        </p:nvSpPr>
        <p:spPr bwMode="auto">
          <a:xfrm>
            <a:off x="3579813" y="4672013"/>
            <a:ext cx="838200" cy="6064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solidFill>
                  <a:srgbClr val="B2B2B2"/>
                </a:solidFill>
              </a:rPr>
              <a:t>uCode </a:t>
            </a:r>
            <a:br>
              <a:rPr lang="en-US" sz="1600">
                <a:solidFill>
                  <a:srgbClr val="B2B2B2"/>
                </a:solidFill>
              </a:rPr>
            </a:br>
            <a:r>
              <a:rPr lang="en-US" sz="1600">
                <a:solidFill>
                  <a:srgbClr val="B2B2B2"/>
                </a:solidFill>
              </a:rPr>
              <a:t>ROM</a:t>
            </a:r>
          </a:p>
        </p:txBody>
      </p:sp>
      <p:sp>
        <p:nvSpPr>
          <p:cNvPr id="29709" name="Text Box 14"/>
          <p:cNvSpPr txBox="1">
            <a:spLocks noChangeArrowheads="1"/>
          </p:cNvSpPr>
          <p:nvPr/>
        </p:nvSpPr>
        <p:spPr bwMode="auto">
          <a:xfrm>
            <a:off x="1141413" y="4672013"/>
            <a:ext cx="604837" cy="3619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B2B2B2"/>
                </a:solidFill>
              </a:rPr>
              <a:t>BTB</a:t>
            </a:r>
          </a:p>
        </p:txBody>
      </p:sp>
      <p:sp>
        <p:nvSpPr>
          <p:cNvPr id="29710" name="Text Box 15"/>
          <p:cNvSpPr txBox="1">
            <a:spLocks noChangeArrowheads="1"/>
          </p:cNvSpPr>
          <p:nvPr/>
        </p:nvSpPr>
        <p:spPr bwMode="auto">
          <a:xfrm rot="-5400000">
            <a:off x="-352425" y="3525838"/>
            <a:ext cx="2433638" cy="39211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B2B2B2"/>
                </a:solidFill>
              </a:rPr>
              <a:t>L2 Cache and Control</a:t>
            </a:r>
          </a:p>
        </p:txBody>
      </p:sp>
      <p:sp>
        <p:nvSpPr>
          <p:cNvPr id="29711" name="Text Box 16"/>
          <p:cNvSpPr txBox="1">
            <a:spLocks noChangeArrowheads="1"/>
          </p:cNvSpPr>
          <p:nvPr/>
        </p:nvSpPr>
        <p:spPr bwMode="auto">
          <a:xfrm rot="-5400000">
            <a:off x="504032" y="5590381"/>
            <a:ext cx="6032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B2B2B2"/>
                </a:solidFill>
              </a:rPr>
              <a:t>Bus</a:t>
            </a:r>
          </a:p>
        </p:txBody>
      </p:sp>
      <p:sp>
        <p:nvSpPr>
          <p:cNvPr id="29712" name="Line 17"/>
          <p:cNvSpPr>
            <a:spLocks noChangeShapeType="1"/>
          </p:cNvSpPr>
          <p:nvPr/>
        </p:nvSpPr>
        <p:spPr bwMode="auto">
          <a:xfrm>
            <a:off x="989013" y="5943600"/>
            <a:ext cx="5873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9713" name="Line 18"/>
          <p:cNvSpPr>
            <a:spLocks noChangeShapeType="1"/>
          </p:cNvSpPr>
          <p:nvPr/>
        </p:nvSpPr>
        <p:spPr bwMode="auto">
          <a:xfrm>
            <a:off x="747713" y="4986338"/>
            <a:ext cx="3175" cy="500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9714" name="Line 19"/>
          <p:cNvSpPr>
            <a:spLocks noChangeShapeType="1"/>
          </p:cNvSpPr>
          <p:nvPr/>
        </p:nvSpPr>
        <p:spPr bwMode="auto">
          <a:xfrm flipV="1">
            <a:off x="2413000" y="55626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9715" name="Line 20"/>
          <p:cNvSpPr>
            <a:spLocks noChangeShapeType="1"/>
          </p:cNvSpPr>
          <p:nvPr/>
        </p:nvSpPr>
        <p:spPr bwMode="auto">
          <a:xfrm flipV="1">
            <a:off x="2413000" y="50292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9716" name="Line 21"/>
          <p:cNvSpPr>
            <a:spLocks noChangeShapeType="1"/>
          </p:cNvSpPr>
          <p:nvPr/>
        </p:nvSpPr>
        <p:spPr bwMode="auto">
          <a:xfrm>
            <a:off x="1730375" y="4857750"/>
            <a:ext cx="2095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9717" name="Line 22"/>
          <p:cNvSpPr>
            <a:spLocks noChangeShapeType="1"/>
          </p:cNvSpPr>
          <p:nvPr/>
        </p:nvSpPr>
        <p:spPr bwMode="auto">
          <a:xfrm>
            <a:off x="3351213" y="4876800"/>
            <a:ext cx="1889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9718" name="Line 23"/>
          <p:cNvSpPr>
            <a:spLocks noChangeShapeType="1"/>
          </p:cNvSpPr>
          <p:nvPr/>
        </p:nvSpPr>
        <p:spPr bwMode="auto">
          <a:xfrm flipV="1">
            <a:off x="2413000" y="44958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9719" name="Line 24"/>
          <p:cNvSpPr>
            <a:spLocks noChangeShapeType="1"/>
          </p:cNvSpPr>
          <p:nvPr/>
        </p:nvSpPr>
        <p:spPr bwMode="auto">
          <a:xfrm flipV="1">
            <a:off x="2413000" y="39624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9720" name="Line 25"/>
          <p:cNvSpPr>
            <a:spLocks noChangeShapeType="1"/>
          </p:cNvSpPr>
          <p:nvPr/>
        </p:nvSpPr>
        <p:spPr bwMode="auto">
          <a:xfrm flipV="1">
            <a:off x="2365375" y="34290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9721" name="Line 26"/>
          <p:cNvSpPr>
            <a:spLocks noChangeShapeType="1"/>
          </p:cNvSpPr>
          <p:nvPr/>
        </p:nvSpPr>
        <p:spPr bwMode="auto">
          <a:xfrm flipV="1">
            <a:off x="2079625" y="28194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9722" name="Line 27"/>
          <p:cNvSpPr>
            <a:spLocks noChangeShapeType="1"/>
          </p:cNvSpPr>
          <p:nvPr/>
        </p:nvSpPr>
        <p:spPr bwMode="auto">
          <a:xfrm flipV="1">
            <a:off x="2697163" y="28194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9723" name="Line 28"/>
          <p:cNvSpPr>
            <a:spLocks noChangeShapeType="1"/>
          </p:cNvSpPr>
          <p:nvPr/>
        </p:nvSpPr>
        <p:spPr bwMode="auto">
          <a:xfrm flipV="1">
            <a:off x="2079625" y="21336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9724" name="Line 29"/>
          <p:cNvSpPr>
            <a:spLocks noChangeShapeType="1"/>
          </p:cNvSpPr>
          <p:nvPr/>
        </p:nvSpPr>
        <p:spPr bwMode="auto">
          <a:xfrm flipV="1">
            <a:off x="2697163" y="21336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9725" name="Line 30"/>
          <p:cNvSpPr>
            <a:spLocks noChangeShapeType="1"/>
          </p:cNvSpPr>
          <p:nvPr/>
        </p:nvSpPr>
        <p:spPr bwMode="auto">
          <a:xfrm>
            <a:off x="750888" y="1981200"/>
            <a:ext cx="6953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9726" name="Line 31"/>
          <p:cNvSpPr>
            <a:spLocks noChangeShapeType="1"/>
          </p:cNvSpPr>
          <p:nvPr/>
        </p:nvSpPr>
        <p:spPr bwMode="auto">
          <a:xfrm flipH="1">
            <a:off x="747713" y="1981200"/>
            <a:ext cx="3175" cy="5810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9727" name="Text Box 33"/>
          <p:cNvSpPr txBox="1">
            <a:spLocks noChangeArrowheads="1"/>
          </p:cNvSpPr>
          <p:nvPr/>
        </p:nvSpPr>
        <p:spPr bwMode="auto">
          <a:xfrm>
            <a:off x="5942013" y="5715000"/>
            <a:ext cx="17208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B2B2B2"/>
                </a:solidFill>
              </a:rPr>
              <a:t>BTB and I-TLB</a:t>
            </a:r>
          </a:p>
        </p:txBody>
      </p:sp>
      <p:sp>
        <p:nvSpPr>
          <p:cNvPr id="29728" name="Text Box 34"/>
          <p:cNvSpPr txBox="1">
            <a:spLocks noChangeArrowheads="1"/>
          </p:cNvSpPr>
          <p:nvPr/>
        </p:nvSpPr>
        <p:spPr bwMode="auto">
          <a:xfrm>
            <a:off x="6246813" y="5181600"/>
            <a:ext cx="10731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B2B2B2"/>
                </a:solidFill>
              </a:rPr>
              <a:t>Decoder</a:t>
            </a:r>
          </a:p>
        </p:txBody>
      </p:sp>
      <p:sp>
        <p:nvSpPr>
          <p:cNvPr id="29729" name="Text Box 35"/>
          <p:cNvSpPr txBox="1">
            <a:spLocks noChangeArrowheads="1"/>
          </p:cNvSpPr>
          <p:nvPr/>
        </p:nvSpPr>
        <p:spPr bwMode="auto">
          <a:xfrm>
            <a:off x="6281738" y="4672013"/>
            <a:ext cx="1412875" cy="3619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solidFill>
                  <a:srgbClr val="B2B2B2"/>
                </a:solidFill>
              </a:rPr>
              <a:t>Trace Cache</a:t>
            </a:r>
          </a:p>
        </p:txBody>
      </p:sp>
      <p:sp>
        <p:nvSpPr>
          <p:cNvPr id="29730" name="Text Box 36"/>
          <p:cNvSpPr txBox="1">
            <a:spLocks noChangeArrowheads="1"/>
          </p:cNvSpPr>
          <p:nvPr/>
        </p:nvSpPr>
        <p:spPr bwMode="auto">
          <a:xfrm>
            <a:off x="5942013" y="4114800"/>
            <a:ext cx="16319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B2B2B2"/>
                </a:solidFill>
              </a:rPr>
              <a:t>Rename/Alloc</a:t>
            </a:r>
          </a:p>
        </p:txBody>
      </p:sp>
      <p:sp>
        <p:nvSpPr>
          <p:cNvPr id="29731" name="Text Box 37"/>
          <p:cNvSpPr txBox="1">
            <a:spLocks noChangeArrowheads="1"/>
          </p:cNvSpPr>
          <p:nvPr/>
        </p:nvSpPr>
        <p:spPr bwMode="auto">
          <a:xfrm>
            <a:off x="6018213" y="3581400"/>
            <a:ext cx="1443037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B2B2B2"/>
                </a:solidFill>
              </a:rPr>
              <a:t>Uop queues</a:t>
            </a:r>
          </a:p>
        </p:txBody>
      </p:sp>
      <p:sp>
        <p:nvSpPr>
          <p:cNvPr id="29732" name="Text Box 38"/>
          <p:cNvSpPr txBox="1">
            <a:spLocks noChangeArrowheads="1"/>
          </p:cNvSpPr>
          <p:nvPr/>
        </p:nvSpPr>
        <p:spPr bwMode="auto">
          <a:xfrm>
            <a:off x="6018213" y="3048000"/>
            <a:ext cx="13525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B2B2B2"/>
                </a:solidFill>
              </a:rPr>
              <a:t>Schedulers</a:t>
            </a:r>
          </a:p>
        </p:txBody>
      </p:sp>
      <p:sp>
        <p:nvSpPr>
          <p:cNvPr id="29733" name="Text Box 39"/>
          <p:cNvSpPr txBox="1">
            <a:spLocks noChangeArrowheads="1"/>
          </p:cNvSpPr>
          <p:nvPr/>
        </p:nvSpPr>
        <p:spPr bwMode="auto">
          <a:xfrm>
            <a:off x="5521325" y="2362200"/>
            <a:ext cx="1139825" cy="42227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>
                <a:solidFill>
                  <a:srgbClr val="B2B2B2"/>
                </a:solidFill>
              </a:rPr>
              <a:t>Integer</a:t>
            </a:r>
          </a:p>
        </p:txBody>
      </p:sp>
      <p:sp>
        <p:nvSpPr>
          <p:cNvPr id="29734" name="Text Box 40"/>
          <p:cNvSpPr txBox="1">
            <a:spLocks noChangeArrowheads="1"/>
          </p:cNvSpPr>
          <p:nvPr/>
        </p:nvSpPr>
        <p:spPr bwMode="auto">
          <a:xfrm>
            <a:off x="6756400" y="2362200"/>
            <a:ext cx="1776413" cy="422275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/>
              <a:t>Floating Point</a:t>
            </a:r>
          </a:p>
        </p:txBody>
      </p:sp>
      <p:sp>
        <p:nvSpPr>
          <p:cNvPr id="29735" name="Text Box 41"/>
          <p:cNvSpPr txBox="1">
            <a:spLocks noChangeArrowheads="1"/>
          </p:cNvSpPr>
          <p:nvPr/>
        </p:nvSpPr>
        <p:spPr bwMode="auto">
          <a:xfrm>
            <a:off x="5789613" y="1752600"/>
            <a:ext cx="21526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B2B2B2"/>
                </a:solidFill>
              </a:rPr>
              <a:t>L1 D-Cache D-TLB</a:t>
            </a:r>
          </a:p>
        </p:txBody>
      </p:sp>
      <p:sp>
        <p:nvSpPr>
          <p:cNvPr id="29736" name="Text Box 42"/>
          <p:cNvSpPr txBox="1">
            <a:spLocks noChangeArrowheads="1"/>
          </p:cNvSpPr>
          <p:nvPr/>
        </p:nvSpPr>
        <p:spPr bwMode="auto">
          <a:xfrm>
            <a:off x="7923213" y="4672013"/>
            <a:ext cx="838200" cy="6064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solidFill>
                  <a:srgbClr val="B2B2B2"/>
                </a:solidFill>
              </a:rPr>
              <a:t>uCode </a:t>
            </a:r>
            <a:br>
              <a:rPr lang="en-US" sz="1600">
                <a:solidFill>
                  <a:srgbClr val="B2B2B2"/>
                </a:solidFill>
              </a:rPr>
            </a:br>
            <a:r>
              <a:rPr lang="en-US" sz="1600">
                <a:solidFill>
                  <a:srgbClr val="B2B2B2"/>
                </a:solidFill>
              </a:rPr>
              <a:t>ROM</a:t>
            </a:r>
          </a:p>
        </p:txBody>
      </p:sp>
      <p:sp>
        <p:nvSpPr>
          <p:cNvPr id="29737" name="Text Box 43"/>
          <p:cNvSpPr txBox="1">
            <a:spLocks noChangeArrowheads="1"/>
          </p:cNvSpPr>
          <p:nvPr/>
        </p:nvSpPr>
        <p:spPr bwMode="auto">
          <a:xfrm>
            <a:off x="5484813" y="4672013"/>
            <a:ext cx="604837" cy="3619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B2B2B2"/>
                </a:solidFill>
              </a:rPr>
              <a:t>BTB</a:t>
            </a:r>
          </a:p>
        </p:txBody>
      </p:sp>
      <p:sp>
        <p:nvSpPr>
          <p:cNvPr id="29738" name="Text Box 44"/>
          <p:cNvSpPr txBox="1">
            <a:spLocks noChangeArrowheads="1"/>
          </p:cNvSpPr>
          <p:nvPr/>
        </p:nvSpPr>
        <p:spPr bwMode="auto">
          <a:xfrm rot="-5400000">
            <a:off x="3932238" y="3582987"/>
            <a:ext cx="2433638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B2B2B2"/>
                </a:solidFill>
              </a:rPr>
              <a:t>L2 Cache and Control</a:t>
            </a:r>
          </a:p>
        </p:txBody>
      </p:sp>
      <p:sp>
        <p:nvSpPr>
          <p:cNvPr id="29739" name="Text Box 45"/>
          <p:cNvSpPr txBox="1">
            <a:spLocks noChangeArrowheads="1"/>
          </p:cNvSpPr>
          <p:nvPr/>
        </p:nvSpPr>
        <p:spPr bwMode="auto">
          <a:xfrm rot="-5400000">
            <a:off x="4847432" y="5590381"/>
            <a:ext cx="6032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B2B2B2"/>
                </a:solidFill>
              </a:rPr>
              <a:t>Bus</a:t>
            </a:r>
          </a:p>
        </p:txBody>
      </p:sp>
      <p:sp>
        <p:nvSpPr>
          <p:cNvPr id="29740" name="Line 46"/>
          <p:cNvSpPr>
            <a:spLocks noChangeShapeType="1"/>
          </p:cNvSpPr>
          <p:nvPr/>
        </p:nvSpPr>
        <p:spPr bwMode="auto">
          <a:xfrm>
            <a:off x="5332413" y="5943600"/>
            <a:ext cx="5873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9741" name="Line 47"/>
          <p:cNvSpPr>
            <a:spLocks noChangeShapeType="1"/>
          </p:cNvSpPr>
          <p:nvPr/>
        </p:nvSpPr>
        <p:spPr bwMode="auto">
          <a:xfrm>
            <a:off x="5091113" y="4986338"/>
            <a:ext cx="3175" cy="500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9742" name="Line 48"/>
          <p:cNvSpPr>
            <a:spLocks noChangeShapeType="1"/>
          </p:cNvSpPr>
          <p:nvPr/>
        </p:nvSpPr>
        <p:spPr bwMode="auto">
          <a:xfrm flipV="1">
            <a:off x="6756400" y="55626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9743" name="Line 49"/>
          <p:cNvSpPr>
            <a:spLocks noChangeShapeType="1"/>
          </p:cNvSpPr>
          <p:nvPr/>
        </p:nvSpPr>
        <p:spPr bwMode="auto">
          <a:xfrm flipV="1">
            <a:off x="6756400" y="50292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9744" name="Line 50"/>
          <p:cNvSpPr>
            <a:spLocks noChangeShapeType="1"/>
          </p:cNvSpPr>
          <p:nvPr/>
        </p:nvSpPr>
        <p:spPr bwMode="auto">
          <a:xfrm>
            <a:off x="6073775" y="4857750"/>
            <a:ext cx="2095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9745" name="Line 51"/>
          <p:cNvSpPr>
            <a:spLocks noChangeShapeType="1"/>
          </p:cNvSpPr>
          <p:nvPr/>
        </p:nvSpPr>
        <p:spPr bwMode="auto">
          <a:xfrm>
            <a:off x="7694613" y="4876800"/>
            <a:ext cx="1889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9746" name="Line 52"/>
          <p:cNvSpPr>
            <a:spLocks noChangeShapeType="1"/>
          </p:cNvSpPr>
          <p:nvPr/>
        </p:nvSpPr>
        <p:spPr bwMode="auto">
          <a:xfrm flipV="1">
            <a:off x="6756400" y="44958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9747" name="Line 53"/>
          <p:cNvSpPr>
            <a:spLocks noChangeShapeType="1"/>
          </p:cNvSpPr>
          <p:nvPr/>
        </p:nvSpPr>
        <p:spPr bwMode="auto">
          <a:xfrm flipV="1">
            <a:off x="6756400" y="39624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9748" name="Line 54"/>
          <p:cNvSpPr>
            <a:spLocks noChangeShapeType="1"/>
          </p:cNvSpPr>
          <p:nvPr/>
        </p:nvSpPr>
        <p:spPr bwMode="auto">
          <a:xfrm flipV="1">
            <a:off x="6708775" y="34290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9749" name="Line 55"/>
          <p:cNvSpPr>
            <a:spLocks noChangeShapeType="1"/>
          </p:cNvSpPr>
          <p:nvPr/>
        </p:nvSpPr>
        <p:spPr bwMode="auto">
          <a:xfrm flipV="1">
            <a:off x="6423025" y="28194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9750" name="Line 56"/>
          <p:cNvSpPr>
            <a:spLocks noChangeShapeType="1"/>
          </p:cNvSpPr>
          <p:nvPr/>
        </p:nvSpPr>
        <p:spPr bwMode="auto">
          <a:xfrm flipV="1">
            <a:off x="7040563" y="28194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9751" name="Line 57"/>
          <p:cNvSpPr>
            <a:spLocks noChangeShapeType="1"/>
          </p:cNvSpPr>
          <p:nvPr/>
        </p:nvSpPr>
        <p:spPr bwMode="auto">
          <a:xfrm flipV="1">
            <a:off x="6423025" y="21336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9752" name="Line 58"/>
          <p:cNvSpPr>
            <a:spLocks noChangeShapeType="1"/>
          </p:cNvSpPr>
          <p:nvPr/>
        </p:nvSpPr>
        <p:spPr bwMode="auto">
          <a:xfrm flipV="1">
            <a:off x="7040563" y="21336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9753" name="Line 59"/>
          <p:cNvSpPr>
            <a:spLocks noChangeShapeType="1"/>
          </p:cNvSpPr>
          <p:nvPr/>
        </p:nvSpPr>
        <p:spPr bwMode="auto">
          <a:xfrm>
            <a:off x="5094288" y="1981200"/>
            <a:ext cx="6953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9754" name="Line 60"/>
          <p:cNvSpPr>
            <a:spLocks noChangeShapeType="1"/>
          </p:cNvSpPr>
          <p:nvPr/>
        </p:nvSpPr>
        <p:spPr bwMode="auto">
          <a:xfrm flipH="1">
            <a:off x="5091113" y="1981200"/>
            <a:ext cx="3175" cy="5810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9755" name="Freeform 62"/>
          <p:cNvSpPr>
            <a:spLocks/>
          </p:cNvSpPr>
          <p:nvPr/>
        </p:nvSpPr>
        <p:spPr bwMode="auto">
          <a:xfrm>
            <a:off x="2497138" y="1854200"/>
            <a:ext cx="1155700" cy="4495800"/>
          </a:xfrm>
          <a:custGeom>
            <a:avLst/>
            <a:gdLst>
              <a:gd name="T0" fmla="*/ 104 w 728"/>
              <a:gd name="T1" fmla="*/ 2832 h 2832"/>
              <a:gd name="T2" fmla="*/ 104 w 728"/>
              <a:gd name="T3" fmla="*/ 1104 h 2832"/>
              <a:gd name="T4" fmla="*/ 728 w 728"/>
              <a:gd name="T5" fmla="*/ 0 h 2832"/>
              <a:gd name="T6" fmla="*/ 0 60000 65536"/>
              <a:gd name="T7" fmla="*/ 0 60000 65536"/>
              <a:gd name="T8" fmla="*/ 0 60000 65536"/>
              <a:gd name="T9" fmla="*/ 0 w 728"/>
              <a:gd name="T10" fmla="*/ 0 h 2832"/>
              <a:gd name="T11" fmla="*/ 728 w 728"/>
              <a:gd name="T12" fmla="*/ 2832 h 28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8" h="2832">
                <a:moveTo>
                  <a:pt x="104" y="2832"/>
                </a:moveTo>
                <a:cubicBezTo>
                  <a:pt x="52" y="2204"/>
                  <a:pt x="0" y="1576"/>
                  <a:pt x="104" y="1104"/>
                </a:cubicBezTo>
                <a:cubicBezTo>
                  <a:pt x="208" y="632"/>
                  <a:pt x="624" y="184"/>
                  <a:pt x="728" y="0"/>
                </a:cubicBezTo>
              </a:path>
            </a:pathLst>
          </a:custGeom>
          <a:noFill/>
          <a:ln w="3810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29756" name="Freeform 63"/>
          <p:cNvSpPr>
            <a:spLocks/>
          </p:cNvSpPr>
          <p:nvPr/>
        </p:nvSpPr>
        <p:spPr bwMode="auto">
          <a:xfrm>
            <a:off x="6934200" y="1828800"/>
            <a:ext cx="1155700" cy="4495800"/>
          </a:xfrm>
          <a:custGeom>
            <a:avLst/>
            <a:gdLst>
              <a:gd name="T0" fmla="*/ 104 w 728"/>
              <a:gd name="T1" fmla="*/ 2832 h 2832"/>
              <a:gd name="T2" fmla="*/ 104 w 728"/>
              <a:gd name="T3" fmla="*/ 1104 h 2832"/>
              <a:gd name="T4" fmla="*/ 728 w 728"/>
              <a:gd name="T5" fmla="*/ 0 h 2832"/>
              <a:gd name="T6" fmla="*/ 0 60000 65536"/>
              <a:gd name="T7" fmla="*/ 0 60000 65536"/>
              <a:gd name="T8" fmla="*/ 0 60000 65536"/>
              <a:gd name="T9" fmla="*/ 0 w 728"/>
              <a:gd name="T10" fmla="*/ 0 h 2832"/>
              <a:gd name="T11" fmla="*/ 728 w 728"/>
              <a:gd name="T12" fmla="*/ 2832 h 28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8" h="2832">
                <a:moveTo>
                  <a:pt x="104" y="2832"/>
                </a:moveTo>
                <a:cubicBezTo>
                  <a:pt x="52" y="2204"/>
                  <a:pt x="0" y="1576"/>
                  <a:pt x="104" y="1104"/>
                </a:cubicBezTo>
                <a:cubicBezTo>
                  <a:pt x="208" y="632"/>
                  <a:pt x="624" y="184"/>
                  <a:pt x="728" y="0"/>
                </a:cubicBezTo>
              </a:path>
            </a:pathLst>
          </a:custGeom>
          <a:noFill/>
          <a:ln w="3810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29757" name="Text Box 66"/>
          <p:cNvSpPr txBox="1">
            <a:spLocks noChangeArrowheads="1"/>
          </p:cNvSpPr>
          <p:nvPr/>
        </p:nvSpPr>
        <p:spPr bwMode="auto">
          <a:xfrm>
            <a:off x="2420938" y="6350000"/>
            <a:ext cx="10985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Thread 3</a:t>
            </a:r>
          </a:p>
        </p:txBody>
      </p:sp>
      <p:sp>
        <p:nvSpPr>
          <p:cNvPr id="29758" name="Text Box 68"/>
          <p:cNvSpPr txBox="1">
            <a:spLocks noChangeArrowheads="1"/>
          </p:cNvSpPr>
          <p:nvPr/>
        </p:nvSpPr>
        <p:spPr bwMode="auto">
          <a:xfrm>
            <a:off x="7010400" y="6324600"/>
            <a:ext cx="10985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Thread 4</a:t>
            </a:r>
          </a:p>
        </p:txBody>
      </p:sp>
      <p:sp>
        <p:nvSpPr>
          <p:cNvPr id="29759" name="Rectangle 70"/>
          <p:cNvSpPr>
            <a:spLocks noChangeArrowheads="1"/>
          </p:cNvSpPr>
          <p:nvPr/>
        </p:nvSpPr>
        <p:spPr bwMode="auto">
          <a:xfrm>
            <a:off x="381000" y="1600200"/>
            <a:ext cx="4191000" cy="47244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60" name="Rectangle 71"/>
          <p:cNvSpPr>
            <a:spLocks noChangeArrowheads="1"/>
          </p:cNvSpPr>
          <p:nvPr/>
        </p:nvSpPr>
        <p:spPr bwMode="auto">
          <a:xfrm>
            <a:off x="4724400" y="1600200"/>
            <a:ext cx="4191000" cy="47244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61" name="Rectangle 7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smtClean="0"/>
              <a:t>Multi-core: </a:t>
            </a:r>
            <a:br>
              <a:rPr lang="en-US" sz="4000" smtClean="0"/>
            </a:br>
            <a:r>
              <a:rPr lang="en-US" sz="4000" smtClean="0"/>
              <a:t>threads can run on separate cores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EB0D03E-B2C0-4E10-8827-36C71C83891A}" type="slidenum">
              <a:rPr lang="en-US"/>
              <a:pPr/>
              <a:t>41</a:t>
            </a:fld>
            <a:endParaRPr lang="en-US"/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Combining Multi-core and SMT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pPr eaLnBrk="1" hangingPunct="1"/>
            <a:r>
              <a:rPr lang="en-US" smtClean="0"/>
              <a:t>Cores can be SMT-enabled (or not)</a:t>
            </a:r>
          </a:p>
          <a:p>
            <a:pPr eaLnBrk="1" hangingPunct="1"/>
            <a:r>
              <a:rPr lang="en-US" smtClean="0"/>
              <a:t>The different combinations:</a:t>
            </a:r>
          </a:p>
          <a:p>
            <a:pPr lvl="1" eaLnBrk="1" hangingPunct="1"/>
            <a:r>
              <a:rPr lang="en-US" smtClean="0"/>
              <a:t>Single-core, non-SMT: standard uniprocessor</a:t>
            </a:r>
          </a:p>
          <a:p>
            <a:pPr lvl="1" eaLnBrk="1" hangingPunct="1"/>
            <a:r>
              <a:rPr lang="en-US" smtClean="0"/>
              <a:t>Single-core, with SMT </a:t>
            </a:r>
          </a:p>
          <a:p>
            <a:pPr lvl="1" eaLnBrk="1" hangingPunct="1"/>
            <a:r>
              <a:rPr lang="en-US" smtClean="0"/>
              <a:t>Multi-core, non-SMT</a:t>
            </a:r>
          </a:p>
          <a:p>
            <a:pPr lvl="1" eaLnBrk="1" hangingPunct="1"/>
            <a:r>
              <a:rPr lang="en-US" smtClean="0"/>
              <a:t>Multi-core, with SMT: our fish machines</a:t>
            </a:r>
          </a:p>
          <a:p>
            <a:pPr eaLnBrk="1" hangingPunct="1"/>
            <a:r>
              <a:rPr lang="en-US" smtClean="0"/>
              <a:t>The number of SMT threads:</a:t>
            </a:r>
            <a:br>
              <a:rPr lang="en-US" smtClean="0"/>
            </a:br>
            <a:r>
              <a:rPr lang="en-US" smtClean="0"/>
              <a:t>2, 4, or sometimes 8 simultaneous threads</a:t>
            </a:r>
          </a:p>
          <a:p>
            <a:pPr eaLnBrk="1" hangingPunct="1"/>
            <a:r>
              <a:rPr lang="en-US" smtClean="0"/>
              <a:t>Intel calls them “hyper-threads”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C3FB6CD-511A-4838-9659-9C09B9D426F7}" type="slidenum">
              <a:rPr lang="en-US"/>
              <a:pPr/>
              <a:t>42</a:t>
            </a:fld>
            <a:endParaRPr lang="en-US"/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4000" dirty="0" smtClean="0"/>
              <a:t>SMT Dual-core: all four threads can run concurrently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1598613" y="5715000"/>
            <a:ext cx="17208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B2B2B2"/>
                </a:solidFill>
              </a:rPr>
              <a:t>BTB and I-TLB</a:t>
            </a:r>
          </a:p>
        </p:txBody>
      </p:sp>
      <p:sp>
        <p:nvSpPr>
          <p:cNvPr id="31749" name="Text Box 5"/>
          <p:cNvSpPr txBox="1">
            <a:spLocks noChangeArrowheads="1"/>
          </p:cNvSpPr>
          <p:nvPr/>
        </p:nvSpPr>
        <p:spPr bwMode="auto">
          <a:xfrm>
            <a:off x="1903413" y="5181600"/>
            <a:ext cx="10731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B2B2B2"/>
                </a:solidFill>
              </a:rPr>
              <a:t>Decoder</a:t>
            </a:r>
          </a:p>
        </p:txBody>
      </p:sp>
      <p:sp>
        <p:nvSpPr>
          <p:cNvPr id="31750" name="Text Box 6"/>
          <p:cNvSpPr txBox="1">
            <a:spLocks noChangeArrowheads="1"/>
          </p:cNvSpPr>
          <p:nvPr/>
        </p:nvSpPr>
        <p:spPr bwMode="auto">
          <a:xfrm>
            <a:off x="1938338" y="4672013"/>
            <a:ext cx="1412875" cy="3619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solidFill>
                  <a:srgbClr val="B2B2B2"/>
                </a:solidFill>
              </a:rPr>
              <a:t>Trace Cache</a:t>
            </a:r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1598613" y="4114800"/>
            <a:ext cx="16319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B2B2B2"/>
                </a:solidFill>
              </a:rPr>
              <a:t>Rename/Alloc</a:t>
            </a:r>
          </a:p>
        </p:txBody>
      </p:sp>
      <p:sp>
        <p:nvSpPr>
          <p:cNvPr id="31752" name="Text Box 8"/>
          <p:cNvSpPr txBox="1">
            <a:spLocks noChangeArrowheads="1"/>
          </p:cNvSpPr>
          <p:nvPr/>
        </p:nvSpPr>
        <p:spPr bwMode="auto">
          <a:xfrm>
            <a:off x="1674813" y="3581400"/>
            <a:ext cx="1443037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B2B2B2"/>
                </a:solidFill>
              </a:rPr>
              <a:t>Uop queues</a:t>
            </a:r>
          </a:p>
        </p:txBody>
      </p:sp>
      <p:sp>
        <p:nvSpPr>
          <p:cNvPr id="31753" name="Text Box 9"/>
          <p:cNvSpPr txBox="1">
            <a:spLocks noChangeArrowheads="1"/>
          </p:cNvSpPr>
          <p:nvPr/>
        </p:nvSpPr>
        <p:spPr bwMode="auto">
          <a:xfrm>
            <a:off x="1674813" y="3048000"/>
            <a:ext cx="13525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B2B2B2"/>
                </a:solidFill>
              </a:rPr>
              <a:t>Schedulers</a:t>
            </a:r>
          </a:p>
        </p:txBody>
      </p:sp>
      <p:sp>
        <p:nvSpPr>
          <p:cNvPr id="31754" name="Text Box 10"/>
          <p:cNvSpPr txBox="1">
            <a:spLocks noChangeArrowheads="1"/>
          </p:cNvSpPr>
          <p:nvPr/>
        </p:nvSpPr>
        <p:spPr bwMode="auto">
          <a:xfrm>
            <a:off x="1177925" y="2362200"/>
            <a:ext cx="1139825" cy="422275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/>
              <a:t>Integer</a:t>
            </a:r>
          </a:p>
        </p:txBody>
      </p:sp>
      <p:sp>
        <p:nvSpPr>
          <p:cNvPr id="31755" name="Text Box 11"/>
          <p:cNvSpPr txBox="1">
            <a:spLocks noChangeArrowheads="1"/>
          </p:cNvSpPr>
          <p:nvPr/>
        </p:nvSpPr>
        <p:spPr bwMode="auto">
          <a:xfrm>
            <a:off x="2413000" y="2362200"/>
            <a:ext cx="1776413" cy="422275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/>
              <a:t>Floating Point</a:t>
            </a:r>
          </a:p>
        </p:txBody>
      </p:sp>
      <p:sp>
        <p:nvSpPr>
          <p:cNvPr id="31756" name="Text Box 12"/>
          <p:cNvSpPr txBox="1">
            <a:spLocks noChangeArrowheads="1"/>
          </p:cNvSpPr>
          <p:nvPr/>
        </p:nvSpPr>
        <p:spPr bwMode="auto">
          <a:xfrm>
            <a:off x="1446213" y="1752600"/>
            <a:ext cx="21526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B2B2B2"/>
                </a:solidFill>
              </a:rPr>
              <a:t>L1 D-Cache D-TLB</a:t>
            </a:r>
          </a:p>
        </p:txBody>
      </p:sp>
      <p:sp>
        <p:nvSpPr>
          <p:cNvPr id="31757" name="Text Box 13"/>
          <p:cNvSpPr txBox="1">
            <a:spLocks noChangeArrowheads="1"/>
          </p:cNvSpPr>
          <p:nvPr/>
        </p:nvSpPr>
        <p:spPr bwMode="auto">
          <a:xfrm>
            <a:off x="3579813" y="4672013"/>
            <a:ext cx="838200" cy="6064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solidFill>
                  <a:srgbClr val="B2B2B2"/>
                </a:solidFill>
              </a:rPr>
              <a:t>uCode </a:t>
            </a:r>
            <a:br>
              <a:rPr lang="en-US" sz="1600">
                <a:solidFill>
                  <a:srgbClr val="B2B2B2"/>
                </a:solidFill>
              </a:rPr>
            </a:br>
            <a:r>
              <a:rPr lang="en-US" sz="1600">
                <a:solidFill>
                  <a:srgbClr val="B2B2B2"/>
                </a:solidFill>
              </a:rPr>
              <a:t>ROM</a:t>
            </a:r>
          </a:p>
        </p:txBody>
      </p:sp>
      <p:sp>
        <p:nvSpPr>
          <p:cNvPr id="31758" name="Text Box 14"/>
          <p:cNvSpPr txBox="1">
            <a:spLocks noChangeArrowheads="1"/>
          </p:cNvSpPr>
          <p:nvPr/>
        </p:nvSpPr>
        <p:spPr bwMode="auto">
          <a:xfrm>
            <a:off x="1141413" y="4672013"/>
            <a:ext cx="604837" cy="3619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B2B2B2"/>
                </a:solidFill>
              </a:rPr>
              <a:t>BTB</a:t>
            </a:r>
          </a:p>
        </p:txBody>
      </p:sp>
      <p:sp>
        <p:nvSpPr>
          <p:cNvPr id="31759" name="Text Box 15"/>
          <p:cNvSpPr txBox="1">
            <a:spLocks noChangeArrowheads="1"/>
          </p:cNvSpPr>
          <p:nvPr/>
        </p:nvSpPr>
        <p:spPr bwMode="auto">
          <a:xfrm rot="-5400000">
            <a:off x="-376237" y="3549650"/>
            <a:ext cx="2433637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B2B2B2"/>
                </a:solidFill>
              </a:rPr>
              <a:t>L2 Cache and Control</a:t>
            </a:r>
          </a:p>
        </p:txBody>
      </p:sp>
      <p:sp>
        <p:nvSpPr>
          <p:cNvPr id="31760" name="Text Box 16"/>
          <p:cNvSpPr txBox="1">
            <a:spLocks noChangeArrowheads="1"/>
          </p:cNvSpPr>
          <p:nvPr/>
        </p:nvSpPr>
        <p:spPr bwMode="auto">
          <a:xfrm rot="-5400000">
            <a:off x="504032" y="5590381"/>
            <a:ext cx="6032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B2B2B2"/>
                </a:solidFill>
              </a:rPr>
              <a:t>Bus</a:t>
            </a:r>
          </a:p>
        </p:txBody>
      </p:sp>
      <p:sp>
        <p:nvSpPr>
          <p:cNvPr id="31761" name="Line 17"/>
          <p:cNvSpPr>
            <a:spLocks noChangeShapeType="1"/>
          </p:cNvSpPr>
          <p:nvPr/>
        </p:nvSpPr>
        <p:spPr bwMode="auto">
          <a:xfrm>
            <a:off x="989013" y="5943600"/>
            <a:ext cx="5873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1762" name="Line 18"/>
          <p:cNvSpPr>
            <a:spLocks noChangeShapeType="1"/>
          </p:cNvSpPr>
          <p:nvPr/>
        </p:nvSpPr>
        <p:spPr bwMode="auto">
          <a:xfrm>
            <a:off x="747713" y="4986338"/>
            <a:ext cx="3175" cy="500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1763" name="Line 19"/>
          <p:cNvSpPr>
            <a:spLocks noChangeShapeType="1"/>
          </p:cNvSpPr>
          <p:nvPr/>
        </p:nvSpPr>
        <p:spPr bwMode="auto">
          <a:xfrm flipV="1">
            <a:off x="2413000" y="55626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1764" name="Line 20"/>
          <p:cNvSpPr>
            <a:spLocks noChangeShapeType="1"/>
          </p:cNvSpPr>
          <p:nvPr/>
        </p:nvSpPr>
        <p:spPr bwMode="auto">
          <a:xfrm flipV="1">
            <a:off x="2413000" y="50292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1765" name="Line 21"/>
          <p:cNvSpPr>
            <a:spLocks noChangeShapeType="1"/>
          </p:cNvSpPr>
          <p:nvPr/>
        </p:nvSpPr>
        <p:spPr bwMode="auto">
          <a:xfrm>
            <a:off x="1730375" y="4857750"/>
            <a:ext cx="2095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1766" name="Line 22"/>
          <p:cNvSpPr>
            <a:spLocks noChangeShapeType="1"/>
          </p:cNvSpPr>
          <p:nvPr/>
        </p:nvSpPr>
        <p:spPr bwMode="auto">
          <a:xfrm>
            <a:off x="3351213" y="4876800"/>
            <a:ext cx="1889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1767" name="Line 23"/>
          <p:cNvSpPr>
            <a:spLocks noChangeShapeType="1"/>
          </p:cNvSpPr>
          <p:nvPr/>
        </p:nvSpPr>
        <p:spPr bwMode="auto">
          <a:xfrm flipV="1">
            <a:off x="2413000" y="44958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1768" name="Line 24"/>
          <p:cNvSpPr>
            <a:spLocks noChangeShapeType="1"/>
          </p:cNvSpPr>
          <p:nvPr/>
        </p:nvSpPr>
        <p:spPr bwMode="auto">
          <a:xfrm flipV="1">
            <a:off x="2413000" y="39624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1769" name="Line 25"/>
          <p:cNvSpPr>
            <a:spLocks noChangeShapeType="1"/>
          </p:cNvSpPr>
          <p:nvPr/>
        </p:nvSpPr>
        <p:spPr bwMode="auto">
          <a:xfrm flipV="1">
            <a:off x="2365375" y="34290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1770" name="Line 26"/>
          <p:cNvSpPr>
            <a:spLocks noChangeShapeType="1"/>
          </p:cNvSpPr>
          <p:nvPr/>
        </p:nvSpPr>
        <p:spPr bwMode="auto">
          <a:xfrm flipV="1">
            <a:off x="2079625" y="28194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1771" name="Line 27"/>
          <p:cNvSpPr>
            <a:spLocks noChangeShapeType="1"/>
          </p:cNvSpPr>
          <p:nvPr/>
        </p:nvSpPr>
        <p:spPr bwMode="auto">
          <a:xfrm flipV="1">
            <a:off x="2697163" y="28194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1772" name="Line 28"/>
          <p:cNvSpPr>
            <a:spLocks noChangeShapeType="1"/>
          </p:cNvSpPr>
          <p:nvPr/>
        </p:nvSpPr>
        <p:spPr bwMode="auto">
          <a:xfrm flipV="1">
            <a:off x="2079625" y="21336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1773" name="Line 29"/>
          <p:cNvSpPr>
            <a:spLocks noChangeShapeType="1"/>
          </p:cNvSpPr>
          <p:nvPr/>
        </p:nvSpPr>
        <p:spPr bwMode="auto">
          <a:xfrm flipV="1">
            <a:off x="2697163" y="21336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1774" name="Line 30"/>
          <p:cNvSpPr>
            <a:spLocks noChangeShapeType="1"/>
          </p:cNvSpPr>
          <p:nvPr/>
        </p:nvSpPr>
        <p:spPr bwMode="auto">
          <a:xfrm>
            <a:off x="750888" y="1981200"/>
            <a:ext cx="6953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1775" name="Line 31"/>
          <p:cNvSpPr>
            <a:spLocks noChangeShapeType="1"/>
          </p:cNvSpPr>
          <p:nvPr/>
        </p:nvSpPr>
        <p:spPr bwMode="auto">
          <a:xfrm flipH="1">
            <a:off x="747713" y="1981200"/>
            <a:ext cx="3175" cy="5810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1776" name="Text Box 33"/>
          <p:cNvSpPr txBox="1">
            <a:spLocks noChangeArrowheads="1"/>
          </p:cNvSpPr>
          <p:nvPr/>
        </p:nvSpPr>
        <p:spPr bwMode="auto">
          <a:xfrm>
            <a:off x="5942013" y="5715000"/>
            <a:ext cx="17208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B2B2B2"/>
                </a:solidFill>
              </a:rPr>
              <a:t>BTB and I-TLB</a:t>
            </a:r>
          </a:p>
        </p:txBody>
      </p:sp>
      <p:sp>
        <p:nvSpPr>
          <p:cNvPr id="31777" name="Text Box 34"/>
          <p:cNvSpPr txBox="1">
            <a:spLocks noChangeArrowheads="1"/>
          </p:cNvSpPr>
          <p:nvPr/>
        </p:nvSpPr>
        <p:spPr bwMode="auto">
          <a:xfrm>
            <a:off x="6246813" y="5181600"/>
            <a:ext cx="10731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B2B2B2"/>
                </a:solidFill>
              </a:rPr>
              <a:t>Decoder</a:t>
            </a:r>
          </a:p>
        </p:txBody>
      </p:sp>
      <p:sp>
        <p:nvSpPr>
          <p:cNvPr id="31778" name="Text Box 35"/>
          <p:cNvSpPr txBox="1">
            <a:spLocks noChangeArrowheads="1"/>
          </p:cNvSpPr>
          <p:nvPr/>
        </p:nvSpPr>
        <p:spPr bwMode="auto">
          <a:xfrm>
            <a:off x="6281738" y="4672013"/>
            <a:ext cx="1412875" cy="3619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solidFill>
                  <a:srgbClr val="B2B2B2"/>
                </a:solidFill>
              </a:rPr>
              <a:t>Trace Cache</a:t>
            </a:r>
          </a:p>
        </p:txBody>
      </p:sp>
      <p:sp>
        <p:nvSpPr>
          <p:cNvPr id="31779" name="Text Box 36"/>
          <p:cNvSpPr txBox="1">
            <a:spLocks noChangeArrowheads="1"/>
          </p:cNvSpPr>
          <p:nvPr/>
        </p:nvSpPr>
        <p:spPr bwMode="auto">
          <a:xfrm>
            <a:off x="5942013" y="4114800"/>
            <a:ext cx="16319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B2B2B2"/>
                </a:solidFill>
              </a:rPr>
              <a:t>Rename/Alloc</a:t>
            </a:r>
          </a:p>
        </p:txBody>
      </p:sp>
      <p:sp>
        <p:nvSpPr>
          <p:cNvPr id="31780" name="Text Box 37"/>
          <p:cNvSpPr txBox="1">
            <a:spLocks noChangeArrowheads="1"/>
          </p:cNvSpPr>
          <p:nvPr/>
        </p:nvSpPr>
        <p:spPr bwMode="auto">
          <a:xfrm>
            <a:off x="6018213" y="3581400"/>
            <a:ext cx="1443037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B2B2B2"/>
                </a:solidFill>
              </a:rPr>
              <a:t>Uop queues</a:t>
            </a:r>
          </a:p>
        </p:txBody>
      </p:sp>
      <p:sp>
        <p:nvSpPr>
          <p:cNvPr id="31781" name="Text Box 38"/>
          <p:cNvSpPr txBox="1">
            <a:spLocks noChangeArrowheads="1"/>
          </p:cNvSpPr>
          <p:nvPr/>
        </p:nvSpPr>
        <p:spPr bwMode="auto">
          <a:xfrm>
            <a:off x="6018213" y="3048000"/>
            <a:ext cx="13525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B2B2B2"/>
                </a:solidFill>
              </a:rPr>
              <a:t>Schedulers</a:t>
            </a:r>
          </a:p>
        </p:txBody>
      </p:sp>
      <p:sp>
        <p:nvSpPr>
          <p:cNvPr id="31782" name="Text Box 39"/>
          <p:cNvSpPr txBox="1">
            <a:spLocks noChangeArrowheads="1"/>
          </p:cNvSpPr>
          <p:nvPr/>
        </p:nvSpPr>
        <p:spPr bwMode="auto">
          <a:xfrm>
            <a:off x="5521325" y="2362200"/>
            <a:ext cx="1139825" cy="422275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/>
              <a:t>Integer</a:t>
            </a:r>
          </a:p>
        </p:txBody>
      </p:sp>
      <p:sp>
        <p:nvSpPr>
          <p:cNvPr id="31783" name="Text Box 40"/>
          <p:cNvSpPr txBox="1">
            <a:spLocks noChangeArrowheads="1"/>
          </p:cNvSpPr>
          <p:nvPr/>
        </p:nvSpPr>
        <p:spPr bwMode="auto">
          <a:xfrm>
            <a:off x="6756400" y="2362200"/>
            <a:ext cx="1776413" cy="422275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/>
              <a:t>Floating Point</a:t>
            </a:r>
          </a:p>
        </p:txBody>
      </p:sp>
      <p:sp>
        <p:nvSpPr>
          <p:cNvPr id="31784" name="Text Box 41"/>
          <p:cNvSpPr txBox="1">
            <a:spLocks noChangeArrowheads="1"/>
          </p:cNvSpPr>
          <p:nvPr/>
        </p:nvSpPr>
        <p:spPr bwMode="auto">
          <a:xfrm>
            <a:off x="5789613" y="1752600"/>
            <a:ext cx="21526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B2B2B2"/>
                </a:solidFill>
              </a:rPr>
              <a:t>L1 D-Cache D-TLB</a:t>
            </a:r>
          </a:p>
        </p:txBody>
      </p:sp>
      <p:sp>
        <p:nvSpPr>
          <p:cNvPr id="31785" name="Text Box 42"/>
          <p:cNvSpPr txBox="1">
            <a:spLocks noChangeArrowheads="1"/>
          </p:cNvSpPr>
          <p:nvPr/>
        </p:nvSpPr>
        <p:spPr bwMode="auto">
          <a:xfrm>
            <a:off x="7923213" y="4672013"/>
            <a:ext cx="838200" cy="6064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solidFill>
                  <a:srgbClr val="B2B2B2"/>
                </a:solidFill>
              </a:rPr>
              <a:t>uCode </a:t>
            </a:r>
            <a:br>
              <a:rPr lang="en-US" sz="1600">
                <a:solidFill>
                  <a:srgbClr val="B2B2B2"/>
                </a:solidFill>
              </a:rPr>
            </a:br>
            <a:r>
              <a:rPr lang="en-US" sz="1600">
                <a:solidFill>
                  <a:srgbClr val="B2B2B2"/>
                </a:solidFill>
              </a:rPr>
              <a:t>ROM</a:t>
            </a:r>
          </a:p>
        </p:txBody>
      </p:sp>
      <p:sp>
        <p:nvSpPr>
          <p:cNvPr id="31786" name="Text Box 43"/>
          <p:cNvSpPr txBox="1">
            <a:spLocks noChangeArrowheads="1"/>
          </p:cNvSpPr>
          <p:nvPr/>
        </p:nvSpPr>
        <p:spPr bwMode="auto">
          <a:xfrm>
            <a:off x="5484813" y="4672013"/>
            <a:ext cx="604837" cy="3619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B2B2B2"/>
                </a:solidFill>
              </a:rPr>
              <a:t>BTB</a:t>
            </a:r>
          </a:p>
        </p:txBody>
      </p:sp>
      <p:sp>
        <p:nvSpPr>
          <p:cNvPr id="31787" name="Text Box 44"/>
          <p:cNvSpPr txBox="1">
            <a:spLocks noChangeArrowheads="1"/>
          </p:cNvSpPr>
          <p:nvPr/>
        </p:nvSpPr>
        <p:spPr bwMode="auto">
          <a:xfrm rot="-5400000">
            <a:off x="3932238" y="3582987"/>
            <a:ext cx="2433638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B2B2B2"/>
                </a:solidFill>
              </a:rPr>
              <a:t>L2 Cache and Control</a:t>
            </a:r>
          </a:p>
        </p:txBody>
      </p:sp>
      <p:sp>
        <p:nvSpPr>
          <p:cNvPr id="31788" name="Text Box 45"/>
          <p:cNvSpPr txBox="1">
            <a:spLocks noChangeArrowheads="1"/>
          </p:cNvSpPr>
          <p:nvPr/>
        </p:nvSpPr>
        <p:spPr bwMode="auto">
          <a:xfrm rot="-5400000">
            <a:off x="4847432" y="5590381"/>
            <a:ext cx="603250" cy="3921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B2B2B2"/>
                </a:solidFill>
              </a:rPr>
              <a:t>Bus</a:t>
            </a:r>
          </a:p>
        </p:txBody>
      </p:sp>
      <p:sp>
        <p:nvSpPr>
          <p:cNvPr id="31789" name="Line 46"/>
          <p:cNvSpPr>
            <a:spLocks noChangeShapeType="1"/>
          </p:cNvSpPr>
          <p:nvPr/>
        </p:nvSpPr>
        <p:spPr bwMode="auto">
          <a:xfrm>
            <a:off x="5332413" y="5943600"/>
            <a:ext cx="5873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1790" name="Line 47"/>
          <p:cNvSpPr>
            <a:spLocks noChangeShapeType="1"/>
          </p:cNvSpPr>
          <p:nvPr/>
        </p:nvSpPr>
        <p:spPr bwMode="auto">
          <a:xfrm>
            <a:off x="5091113" y="4986338"/>
            <a:ext cx="3175" cy="500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1791" name="Line 48"/>
          <p:cNvSpPr>
            <a:spLocks noChangeShapeType="1"/>
          </p:cNvSpPr>
          <p:nvPr/>
        </p:nvSpPr>
        <p:spPr bwMode="auto">
          <a:xfrm flipV="1">
            <a:off x="6756400" y="55626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1792" name="Line 49"/>
          <p:cNvSpPr>
            <a:spLocks noChangeShapeType="1"/>
          </p:cNvSpPr>
          <p:nvPr/>
        </p:nvSpPr>
        <p:spPr bwMode="auto">
          <a:xfrm flipV="1">
            <a:off x="6756400" y="50292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1793" name="Line 50"/>
          <p:cNvSpPr>
            <a:spLocks noChangeShapeType="1"/>
          </p:cNvSpPr>
          <p:nvPr/>
        </p:nvSpPr>
        <p:spPr bwMode="auto">
          <a:xfrm>
            <a:off x="6073775" y="4857750"/>
            <a:ext cx="2095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1794" name="Line 51"/>
          <p:cNvSpPr>
            <a:spLocks noChangeShapeType="1"/>
          </p:cNvSpPr>
          <p:nvPr/>
        </p:nvSpPr>
        <p:spPr bwMode="auto">
          <a:xfrm>
            <a:off x="7694613" y="4876800"/>
            <a:ext cx="1889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1795" name="Line 52"/>
          <p:cNvSpPr>
            <a:spLocks noChangeShapeType="1"/>
          </p:cNvSpPr>
          <p:nvPr/>
        </p:nvSpPr>
        <p:spPr bwMode="auto">
          <a:xfrm flipV="1">
            <a:off x="6756400" y="44958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1796" name="Line 53"/>
          <p:cNvSpPr>
            <a:spLocks noChangeShapeType="1"/>
          </p:cNvSpPr>
          <p:nvPr/>
        </p:nvSpPr>
        <p:spPr bwMode="auto">
          <a:xfrm flipV="1">
            <a:off x="6756400" y="39624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1797" name="Line 54"/>
          <p:cNvSpPr>
            <a:spLocks noChangeShapeType="1"/>
          </p:cNvSpPr>
          <p:nvPr/>
        </p:nvSpPr>
        <p:spPr bwMode="auto">
          <a:xfrm flipV="1">
            <a:off x="6708775" y="3429000"/>
            <a:ext cx="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1798" name="Line 55"/>
          <p:cNvSpPr>
            <a:spLocks noChangeShapeType="1"/>
          </p:cNvSpPr>
          <p:nvPr/>
        </p:nvSpPr>
        <p:spPr bwMode="auto">
          <a:xfrm flipV="1">
            <a:off x="6423025" y="28194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1799" name="Line 56"/>
          <p:cNvSpPr>
            <a:spLocks noChangeShapeType="1"/>
          </p:cNvSpPr>
          <p:nvPr/>
        </p:nvSpPr>
        <p:spPr bwMode="auto">
          <a:xfrm flipV="1">
            <a:off x="7040563" y="28194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1800" name="Line 57"/>
          <p:cNvSpPr>
            <a:spLocks noChangeShapeType="1"/>
          </p:cNvSpPr>
          <p:nvPr/>
        </p:nvSpPr>
        <p:spPr bwMode="auto">
          <a:xfrm flipV="1">
            <a:off x="6423025" y="21336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1801" name="Line 58"/>
          <p:cNvSpPr>
            <a:spLocks noChangeShapeType="1"/>
          </p:cNvSpPr>
          <p:nvPr/>
        </p:nvSpPr>
        <p:spPr bwMode="auto">
          <a:xfrm flipV="1">
            <a:off x="7040563" y="21336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1802" name="Line 59"/>
          <p:cNvSpPr>
            <a:spLocks noChangeShapeType="1"/>
          </p:cNvSpPr>
          <p:nvPr/>
        </p:nvSpPr>
        <p:spPr bwMode="auto">
          <a:xfrm>
            <a:off x="5094288" y="1981200"/>
            <a:ext cx="6953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1803" name="Line 60"/>
          <p:cNvSpPr>
            <a:spLocks noChangeShapeType="1"/>
          </p:cNvSpPr>
          <p:nvPr/>
        </p:nvSpPr>
        <p:spPr bwMode="auto">
          <a:xfrm flipH="1">
            <a:off x="5091113" y="1981200"/>
            <a:ext cx="3175" cy="5810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1804" name="Freeform 61"/>
          <p:cNvSpPr>
            <a:spLocks/>
          </p:cNvSpPr>
          <p:nvPr/>
        </p:nvSpPr>
        <p:spPr bwMode="auto">
          <a:xfrm>
            <a:off x="973138" y="1727200"/>
            <a:ext cx="1422400" cy="4572000"/>
          </a:xfrm>
          <a:custGeom>
            <a:avLst/>
            <a:gdLst>
              <a:gd name="T0" fmla="*/ 768 w 896"/>
              <a:gd name="T1" fmla="*/ 2880 h 2880"/>
              <a:gd name="T2" fmla="*/ 768 w 896"/>
              <a:gd name="T3" fmla="*/ 1152 h 2880"/>
              <a:gd name="T4" fmla="*/ 0 w 896"/>
              <a:gd name="T5" fmla="*/ 0 h 2880"/>
              <a:gd name="T6" fmla="*/ 0 60000 65536"/>
              <a:gd name="T7" fmla="*/ 0 60000 65536"/>
              <a:gd name="T8" fmla="*/ 0 60000 65536"/>
              <a:gd name="T9" fmla="*/ 0 w 896"/>
              <a:gd name="T10" fmla="*/ 0 h 2880"/>
              <a:gd name="T11" fmla="*/ 896 w 896"/>
              <a:gd name="T12" fmla="*/ 2880 h 28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96" h="2880">
                <a:moveTo>
                  <a:pt x="768" y="2880"/>
                </a:moveTo>
                <a:cubicBezTo>
                  <a:pt x="832" y="2256"/>
                  <a:pt x="896" y="1632"/>
                  <a:pt x="768" y="1152"/>
                </a:cubicBezTo>
                <a:cubicBezTo>
                  <a:pt x="640" y="672"/>
                  <a:pt x="320" y="336"/>
                  <a:pt x="0" y="0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1805" name="Freeform 62"/>
          <p:cNvSpPr>
            <a:spLocks/>
          </p:cNvSpPr>
          <p:nvPr/>
        </p:nvSpPr>
        <p:spPr bwMode="auto">
          <a:xfrm>
            <a:off x="2497138" y="1803400"/>
            <a:ext cx="1155700" cy="4495800"/>
          </a:xfrm>
          <a:custGeom>
            <a:avLst/>
            <a:gdLst>
              <a:gd name="T0" fmla="*/ 104 w 728"/>
              <a:gd name="T1" fmla="*/ 2832 h 2832"/>
              <a:gd name="T2" fmla="*/ 104 w 728"/>
              <a:gd name="T3" fmla="*/ 1104 h 2832"/>
              <a:gd name="T4" fmla="*/ 728 w 728"/>
              <a:gd name="T5" fmla="*/ 0 h 2832"/>
              <a:gd name="T6" fmla="*/ 0 60000 65536"/>
              <a:gd name="T7" fmla="*/ 0 60000 65536"/>
              <a:gd name="T8" fmla="*/ 0 60000 65536"/>
              <a:gd name="T9" fmla="*/ 0 w 728"/>
              <a:gd name="T10" fmla="*/ 0 h 2832"/>
              <a:gd name="T11" fmla="*/ 728 w 728"/>
              <a:gd name="T12" fmla="*/ 2832 h 28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8" h="2832">
                <a:moveTo>
                  <a:pt x="104" y="2832"/>
                </a:moveTo>
                <a:cubicBezTo>
                  <a:pt x="52" y="2204"/>
                  <a:pt x="0" y="1576"/>
                  <a:pt x="104" y="1104"/>
                </a:cubicBezTo>
                <a:cubicBezTo>
                  <a:pt x="208" y="632"/>
                  <a:pt x="624" y="184"/>
                  <a:pt x="728" y="0"/>
                </a:cubicBezTo>
              </a:path>
            </a:pathLst>
          </a:custGeom>
          <a:noFill/>
          <a:ln w="3810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1806" name="Freeform 63"/>
          <p:cNvSpPr>
            <a:spLocks/>
          </p:cNvSpPr>
          <p:nvPr/>
        </p:nvSpPr>
        <p:spPr bwMode="auto">
          <a:xfrm>
            <a:off x="6934200" y="1828800"/>
            <a:ext cx="1155700" cy="4495800"/>
          </a:xfrm>
          <a:custGeom>
            <a:avLst/>
            <a:gdLst>
              <a:gd name="T0" fmla="*/ 104 w 728"/>
              <a:gd name="T1" fmla="*/ 2832 h 2832"/>
              <a:gd name="T2" fmla="*/ 104 w 728"/>
              <a:gd name="T3" fmla="*/ 1104 h 2832"/>
              <a:gd name="T4" fmla="*/ 728 w 728"/>
              <a:gd name="T5" fmla="*/ 0 h 2832"/>
              <a:gd name="T6" fmla="*/ 0 60000 65536"/>
              <a:gd name="T7" fmla="*/ 0 60000 65536"/>
              <a:gd name="T8" fmla="*/ 0 60000 65536"/>
              <a:gd name="T9" fmla="*/ 0 w 728"/>
              <a:gd name="T10" fmla="*/ 0 h 2832"/>
              <a:gd name="T11" fmla="*/ 728 w 728"/>
              <a:gd name="T12" fmla="*/ 2832 h 28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8" h="2832">
                <a:moveTo>
                  <a:pt x="104" y="2832"/>
                </a:moveTo>
                <a:cubicBezTo>
                  <a:pt x="52" y="2204"/>
                  <a:pt x="0" y="1576"/>
                  <a:pt x="104" y="1104"/>
                </a:cubicBezTo>
                <a:cubicBezTo>
                  <a:pt x="208" y="632"/>
                  <a:pt x="624" y="184"/>
                  <a:pt x="728" y="0"/>
                </a:cubicBezTo>
              </a:path>
            </a:pathLst>
          </a:custGeom>
          <a:noFill/>
          <a:ln w="3810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1807" name="Freeform 64"/>
          <p:cNvSpPr>
            <a:spLocks/>
          </p:cNvSpPr>
          <p:nvPr/>
        </p:nvSpPr>
        <p:spPr bwMode="auto">
          <a:xfrm>
            <a:off x="5257800" y="1752600"/>
            <a:ext cx="1422400" cy="4572000"/>
          </a:xfrm>
          <a:custGeom>
            <a:avLst/>
            <a:gdLst>
              <a:gd name="T0" fmla="*/ 768 w 896"/>
              <a:gd name="T1" fmla="*/ 2880 h 2880"/>
              <a:gd name="T2" fmla="*/ 768 w 896"/>
              <a:gd name="T3" fmla="*/ 1152 h 2880"/>
              <a:gd name="T4" fmla="*/ 0 w 896"/>
              <a:gd name="T5" fmla="*/ 0 h 2880"/>
              <a:gd name="T6" fmla="*/ 0 60000 65536"/>
              <a:gd name="T7" fmla="*/ 0 60000 65536"/>
              <a:gd name="T8" fmla="*/ 0 60000 65536"/>
              <a:gd name="T9" fmla="*/ 0 w 896"/>
              <a:gd name="T10" fmla="*/ 0 h 2880"/>
              <a:gd name="T11" fmla="*/ 896 w 896"/>
              <a:gd name="T12" fmla="*/ 2880 h 28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96" h="2880">
                <a:moveTo>
                  <a:pt x="768" y="2880"/>
                </a:moveTo>
                <a:cubicBezTo>
                  <a:pt x="832" y="2256"/>
                  <a:pt x="896" y="1632"/>
                  <a:pt x="768" y="1152"/>
                </a:cubicBezTo>
                <a:cubicBezTo>
                  <a:pt x="640" y="672"/>
                  <a:pt x="320" y="336"/>
                  <a:pt x="0" y="0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1808" name="Text Box 65"/>
          <p:cNvSpPr txBox="1">
            <a:spLocks noChangeArrowheads="1"/>
          </p:cNvSpPr>
          <p:nvPr/>
        </p:nvSpPr>
        <p:spPr bwMode="auto">
          <a:xfrm>
            <a:off x="1430338" y="6299200"/>
            <a:ext cx="10985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Thread 1</a:t>
            </a:r>
          </a:p>
        </p:txBody>
      </p:sp>
      <p:sp>
        <p:nvSpPr>
          <p:cNvPr id="31809" name="Text Box 66"/>
          <p:cNvSpPr txBox="1">
            <a:spLocks noChangeArrowheads="1"/>
          </p:cNvSpPr>
          <p:nvPr/>
        </p:nvSpPr>
        <p:spPr bwMode="auto">
          <a:xfrm>
            <a:off x="2420938" y="6299200"/>
            <a:ext cx="10985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Thread 3</a:t>
            </a:r>
          </a:p>
        </p:txBody>
      </p:sp>
      <p:sp>
        <p:nvSpPr>
          <p:cNvPr id="31810" name="Text Box 67"/>
          <p:cNvSpPr txBox="1">
            <a:spLocks noChangeArrowheads="1"/>
          </p:cNvSpPr>
          <p:nvPr/>
        </p:nvSpPr>
        <p:spPr bwMode="auto">
          <a:xfrm>
            <a:off x="5867400" y="6324600"/>
            <a:ext cx="10985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Thread 2</a:t>
            </a:r>
          </a:p>
        </p:txBody>
      </p:sp>
      <p:sp>
        <p:nvSpPr>
          <p:cNvPr id="31811" name="Text Box 68"/>
          <p:cNvSpPr txBox="1">
            <a:spLocks noChangeArrowheads="1"/>
          </p:cNvSpPr>
          <p:nvPr/>
        </p:nvSpPr>
        <p:spPr bwMode="auto">
          <a:xfrm>
            <a:off x="7010400" y="6324600"/>
            <a:ext cx="10985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Thread 4</a:t>
            </a:r>
          </a:p>
        </p:txBody>
      </p:sp>
      <p:sp>
        <p:nvSpPr>
          <p:cNvPr id="31812" name="Rectangle 69"/>
          <p:cNvSpPr>
            <a:spLocks noChangeArrowheads="1"/>
          </p:cNvSpPr>
          <p:nvPr/>
        </p:nvSpPr>
        <p:spPr bwMode="auto">
          <a:xfrm>
            <a:off x="381000" y="1600200"/>
            <a:ext cx="4191000" cy="47244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1813" name="Rectangle 70"/>
          <p:cNvSpPr>
            <a:spLocks noChangeArrowheads="1"/>
          </p:cNvSpPr>
          <p:nvPr/>
        </p:nvSpPr>
        <p:spPr bwMode="auto">
          <a:xfrm>
            <a:off x="4800600" y="1600200"/>
            <a:ext cx="4191000" cy="47244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858394E-3A2B-4653-A605-7B1E70C4FBAC}" type="slidenum">
              <a:rPr lang="en-US"/>
              <a:pPr/>
              <a:t>43</a:t>
            </a:fld>
            <a:endParaRPr lang="en-US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Comparison: multi-core vs SMT</a:t>
            </a:r>
          </a:p>
        </p:txBody>
      </p:sp>
      <p:sp>
        <p:nvSpPr>
          <p:cNvPr id="32772" name="Rectangle 5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mtClean="0"/>
              <a:t>Advantages/disadvantages?</a:t>
            </a:r>
            <a:br>
              <a:rPr lang="en-US" smtClean="0"/>
            </a:b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B519CD4-DAAA-4825-A61E-E159B6D237F6}" type="slidenum">
              <a:rPr lang="en-US"/>
              <a:pPr/>
              <a:t>44</a:t>
            </a:fld>
            <a:endParaRPr lang="en-US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Comparison: multi-core vs SMT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Multi-core: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Since there are several cores,</a:t>
            </a:r>
            <a:br>
              <a:rPr lang="en-US" smtClean="0"/>
            </a:br>
            <a:r>
              <a:rPr lang="en-US" smtClean="0"/>
              <a:t>each is smaller and not as powerful</a:t>
            </a:r>
            <a:br>
              <a:rPr lang="en-US" smtClean="0"/>
            </a:br>
            <a:r>
              <a:rPr lang="en-US" smtClean="0"/>
              <a:t>(but also easier to design and manufacture)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However, great with thread-level parallelism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SMT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Can have one large and fast superscalar core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Great performance on a single thread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Mostly still only exploits instruction-level parallelism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1BB150C-1918-4E86-8C9D-39EEDEEF4C91}" type="slidenum">
              <a:rPr lang="en-US"/>
              <a:pPr/>
              <a:t>45</a:t>
            </a:fld>
            <a:endParaRPr lang="en-US"/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memory hierarchy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If simultaneous multithreading only: </a:t>
            </a:r>
          </a:p>
          <a:p>
            <a:pPr lvl="1" eaLnBrk="1" hangingPunct="1"/>
            <a:r>
              <a:rPr lang="en-US" smtClean="0"/>
              <a:t>all caches shared</a:t>
            </a:r>
          </a:p>
          <a:p>
            <a:pPr eaLnBrk="1" hangingPunct="1"/>
            <a:r>
              <a:rPr lang="en-US" smtClean="0"/>
              <a:t>Multi-core chips:</a:t>
            </a:r>
          </a:p>
          <a:p>
            <a:pPr lvl="1" eaLnBrk="1" hangingPunct="1"/>
            <a:r>
              <a:rPr lang="en-US" smtClean="0"/>
              <a:t>L1 caches private</a:t>
            </a:r>
          </a:p>
          <a:p>
            <a:pPr lvl="1" eaLnBrk="1" hangingPunct="1"/>
            <a:r>
              <a:rPr lang="en-US" smtClean="0"/>
              <a:t>L2 caches private in some architectures</a:t>
            </a:r>
            <a:br>
              <a:rPr lang="en-US" smtClean="0"/>
            </a:br>
            <a:r>
              <a:rPr lang="en-US" smtClean="0"/>
              <a:t>and shared in others</a:t>
            </a:r>
          </a:p>
          <a:p>
            <a:pPr eaLnBrk="1" hangingPunct="1"/>
            <a:r>
              <a:rPr lang="en-US" smtClean="0"/>
              <a:t>Memory is always shared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C284020-9BBF-4A54-BD46-5085E18ACBD2}" type="slidenum">
              <a:rPr lang="en-US"/>
              <a:pPr/>
              <a:t>46</a:t>
            </a:fld>
            <a:endParaRPr lang="en-US"/>
          </a:p>
        </p:txBody>
      </p:sp>
      <p:sp>
        <p:nvSpPr>
          <p:cNvPr id="35843" name="Rectangle 16"/>
          <p:cNvSpPr>
            <a:spLocks noChangeArrowheads="1"/>
          </p:cNvSpPr>
          <p:nvPr/>
        </p:nvSpPr>
        <p:spPr bwMode="auto">
          <a:xfrm>
            <a:off x="6629400" y="2133600"/>
            <a:ext cx="2209800" cy="1828800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44" name="Rectangle 15"/>
          <p:cNvSpPr>
            <a:spLocks noChangeArrowheads="1"/>
          </p:cNvSpPr>
          <p:nvPr/>
        </p:nvSpPr>
        <p:spPr bwMode="auto">
          <a:xfrm>
            <a:off x="5105400" y="2133600"/>
            <a:ext cx="1905000" cy="1828800"/>
          </a:xfrm>
          <a:prstGeom prst="rect">
            <a:avLst/>
          </a:prstGeom>
          <a:solidFill>
            <a:srgbClr val="33996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“Fish” machines</a:t>
            </a:r>
          </a:p>
        </p:txBody>
      </p:sp>
      <p:sp>
        <p:nvSpPr>
          <p:cNvPr id="3584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Dual-core</a:t>
            </a:r>
            <a:br>
              <a:rPr lang="en-US" smtClean="0"/>
            </a:br>
            <a:r>
              <a:rPr lang="en-US" smtClean="0"/>
              <a:t>Intel Xeon processors</a:t>
            </a:r>
            <a:br>
              <a:rPr lang="en-US" smtClean="0"/>
            </a:br>
            <a:endParaRPr lang="en-US" smtClean="0"/>
          </a:p>
          <a:p>
            <a:pPr eaLnBrk="1" hangingPunct="1"/>
            <a:r>
              <a:rPr lang="en-US" smtClean="0"/>
              <a:t>Each core is </a:t>
            </a:r>
            <a:br>
              <a:rPr lang="en-US" smtClean="0"/>
            </a:br>
            <a:r>
              <a:rPr lang="en-US" smtClean="0"/>
              <a:t>hyper-threaded</a:t>
            </a:r>
            <a:br>
              <a:rPr lang="en-US" smtClean="0"/>
            </a:br>
            <a:endParaRPr lang="en-US" smtClean="0"/>
          </a:p>
          <a:p>
            <a:pPr eaLnBrk="1" hangingPunct="1"/>
            <a:r>
              <a:rPr lang="en-US" smtClean="0"/>
              <a:t>Private L1 caches</a:t>
            </a:r>
          </a:p>
          <a:p>
            <a:pPr eaLnBrk="1" hangingPunct="1"/>
            <a:r>
              <a:rPr lang="en-US" smtClean="0"/>
              <a:t>Shared L2 caches</a:t>
            </a:r>
          </a:p>
        </p:txBody>
      </p:sp>
      <p:sp>
        <p:nvSpPr>
          <p:cNvPr id="35847" name="Rectangle 4"/>
          <p:cNvSpPr>
            <a:spLocks noChangeArrowheads="1"/>
          </p:cNvSpPr>
          <p:nvPr/>
        </p:nvSpPr>
        <p:spPr bwMode="auto">
          <a:xfrm>
            <a:off x="5105400" y="2133600"/>
            <a:ext cx="3733800" cy="3810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48" name="Line 5"/>
          <p:cNvSpPr>
            <a:spLocks noChangeShapeType="1"/>
          </p:cNvSpPr>
          <p:nvPr/>
        </p:nvSpPr>
        <p:spPr bwMode="auto">
          <a:xfrm>
            <a:off x="5105400" y="4648200"/>
            <a:ext cx="3733800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5849" name="Line 6"/>
          <p:cNvSpPr>
            <a:spLocks noChangeShapeType="1"/>
          </p:cNvSpPr>
          <p:nvPr/>
        </p:nvSpPr>
        <p:spPr bwMode="auto">
          <a:xfrm>
            <a:off x="5105400" y="3962400"/>
            <a:ext cx="3733800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5850" name="Line 7"/>
          <p:cNvSpPr>
            <a:spLocks noChangeShapeType="1"/>
          </p:cNvSpPr>
          <p:nvPr/>
        </p:nvSpPr>
        <p:spPr bwMode="auto">
          <a:xfrm flipH="1" flipV="1">
            <a:off x="7010400" y="2133600"/>
            <a:ext cx="0" cy="1828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5851" name="Line 8"/>
          <p:cNvSpPr>
            <a:spLocks noChangeShapeType="1"/>
          </p:cNvSpPr>
          <p:nvPr/>
        </p:nvSpPr>
        <p:spPr bwMode="auto">
          <a:xfrm>
            <a:off x="5105400" y="3276600"/>
            <a:ext cx="3733800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5852" name="Text Box 9"/>
          <p:cNvSpPr txBox="1">
            <a:spLocks noChangeArrowheads="1"/>
          </p:cNvSpPr>
          <p:nvPr/>
        </p:nvSpPr>
        <p:spPr bwMode="auto">
          <a:xfrm>
            <a:off x="6400800" y="5105400"/>
            <a:ext cx="1193800" cy="4270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200"/>
              <a:t>memory</a:t>
            </a:r>
          </a:p>
        </p:txBody>
      </p:sp>
      <p:sp>
        <p:nvSpPr>
          <p:cNvPr id="35853" name="Text Box 10"/>
          <p:cNvSpPr txBox="1">
            <a:spLocks noChangeArrowheads="1"/>
          </p:cNvSpPr>
          <p:nvPr/>
        </p:nvSpPr>
        <p:spPr bwMode="auto">
          <a:xfrm>
            <a:off x="6324600" y="4114800"/>
            <a:ext cx="1317625" cy="4270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200"/>
              <a:t>L2 cache</a:t>
            </a:r>
          </a:p>
        </p:txBody>
      </p:sp>
      <p:sp>
        <p:nvSpPr>
          <p:cNvPr id="35854" name="Text Box 11"/>
          <p:cNvSpPr txBox="1">
            <a:spLocks noChangeArrowheads="1"/>
          </p:cNvSpPr>
          <p:nvPr/>
        </p:nvSpPr>
        <p:spPr bwMode="auto">
          <a:xfrm>
            <a:off x="5562600" y="3429000"/>
            <a:ext cx="1317625" cy="4270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200"/>
              <a:t>L1 cache</a:t>
            </a:r>
          </a:p>
        </p:txBody>
      </p:sp>
      <p:sp>
        <p:nvSpPr>
          <p:cNvPr id="35855" name="Text Box 12"/>
          <p:cNvSpPr txBox="1">
            <a:spLocks noChangeArrowheads="1"/>
          </p:cNvSpPr>
          <p:nvPr/>
        </p:nvSpPr>
        <p:spPr bwMode="auto">
          <a:xfrm>
            <a:off x="7391400" y="3429000"/>
            <a:ext cx="1317625" cy="4270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200"/>
              <a:t>L1 cache</a:t>
            </a:r>
          </a:p>
        </p:txBody>
      </p:sp>
      <p:sp>
        <p:nvSpPr>
          <p:cNvPr id="35856" name="Text Box 17"/>
          <p:cNvSpPr txBox="1">
            <a:spLocks noChangeArrowheads="1"/>
          </p:cNvSpPr>
          <p:nvPr/>
        </p:nvSpPr>
        <p:spPr bwMode="auto">
          <a:xfrm rot="-5400000">
            <a:off x="4668044" y="2794794"/>
            <a:ext cx="1457325" cy="4270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200" b="1"/>
              <a:t>C O R E 1</a:t>
            </a:r>
          </a:p>
        </p:txBody>
      </p:sp>
      <p:sp>
        <p:nvSpPr>
          <p:cNvPr id="35857" name="Text Box 18"/>
          <p:cNvSpPr txBox="1">
            <a:spLocks noChangeArrowheads="1"/>
          </p:cNvSpPr>
          <p:nvPr/>
        </p:nvSpPr>
        <p:spPr bwMode="auto">
          <a:xfrm rot="-5400000">
            <a:off x="6573044" y="2794794"/>
            <a:ext cx="1457325" cy="4270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200" b="1"/>
              <a:t>C O R E 0</a:t>
            </a:r>
          </a:p>
        </p:txBody>
      </p:sp>
      <p:sp>
        <p:nvSpPr>
          <p:cNvPr id="35858" name="Freeform 19"/>
          <p:cNvSpPr>
            <a:spLocks/>
          </p:cNvSpPr>
          <p:nvPr/>
        </p:nvSpPr>
        <p:spPr bwMode="auto">
          <a:xfrm>
            <a:off x="6019800" y="2362200"/>
            <a:ext cx="200025" cy="652463"/>
          </a:xfrm>
          <a:custGeom>
            <a:avLst/>
            <a:gdLst>
              <a:gd name="T0" fmla="*/ 7 w 126"/>
              <a:gd name="T1" fmla="*/ 27 h 411"/>
              <a:gd name="T2" fmla="*/ 108 w 126"/>
              <a:gd name="T3" fmla="*/ 64 h 411"/>
              <a:gd name="T4" fmla="*/ 44 w 126"/>
              <a:gd name="T5" fmla="*/ 46 h 411"/>
              <a:gd name="T6" fmla="*/ 25 w 126"/>
              <a:gd name="T7" fmla="*/ 101 h 411"/>
              <a:gd name="T8" fmla="*/ 99 w 126"/>
              <a:gd name="T9" fmla="*/ 137 h 411"/>
              <a:gd name="T10" fmla="*/ 25 w 126"/>
              <a:gd name="T11" fmla="*/ 155 h 411"/>
              <a:gd name="T12" fmla="*/ 53 w 126"/>
              <a:gd name="T13" fmla="*/ 219 h 411"/>
              <a:gd name="T14" fmla="*/ 16 w 126"/>
              <a:gd name="T15" fmla="*/ 210 h 411"/>
              <a:gd name="T16" fmla="*/ 80 w 126"/>
              <a:gd name="T17" fmla="*/ 311 h 411"/>
              <a:gd name="T18" fmla="*/ 99 w 126"/>
              <a:gd name="T19" fmla="*/ 283 h 411"/>
              <a:gd name="T20" fmla="*/ 44 w 126"/>
              <a:gd name="T21" fmla="*/ 265 h 411"/>
              <a:gd name="T22" fmla="*/ 71 w 126"/>
              <a:gd name="T23" fmla="*/ 384 h 411"/>
              <a:gd name="T24" fmla="*/ 99 w 126"/>
              <a:gd name="T25" fmla="*/ 375 h 411"/>
              <a:gd name="T26" fmla="*/ 89 w 126"/>
              <a:gd name="T27" fmla="*/ 347 h 411"/>
              <a:gd name="T28" fmla="*/ 44 w 126"/>
              <a:gd name="T29" fmla="*/ 357 h 411"/>
              <a:gd name="T30" fmla="*/ 16 w 126"/>
              <a:gd name="T31" fmla="*/ 411 h 41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26"/>
              <a:gd name="T49" fmla="*/ 0 h 411"/>
              <a:gd name="T50" fmla="*/ 126 w 126"/>
              <a:gd name="T51" fmla="*/ 411 h 41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26" h="411">
                <a:moveTo>
                  <a:pt x="7" y="27"/>
                </a:moveTo>
                <a:cubicBezTo>
                  <a:pt x="26" y="85"/>
                  <a:pt x="50" y="72"/>
                  <a:pt x="108" y="64"/>
                </a:cubicBezTo>
                <a:cubicBezTo>
                  <a:pt x="99" y="37"/>
                  <a:pt x="97" y="0"/>
                  <a:pt x="44" y="46"/>
                </a:cubicBezTo>
                <a:cubicBezTo>
                  <a:pt x="29" y="59"/>
                  <a:pt x="25" y="101"/>
                  <a:pt x="25" y="101"/>
                </a:cubicBezTo>
                <a:cubicBezTo>
                  <a:pt x="41" y="145"/>
                  <a:pt x="54" y="148"/>
                  <a:pt x="99" y="137"/>
                </a:cubicBezTo>
                <a:cubicBezTo>
                  <a:pt x="63" y="126"/>
                  <a:pt x="52" y="129"/>
                  <a:pt x="25" y="155"/>
                </a:cubicBezTo>
                <a:cubicBezTo>
                  <a:pt x="11" y="197"/>
                  <a:pt x="9" y="205"/>
                  <a:pt x="53" y="219"/>
                </a:cubicBezTo>
                <a:cubicBezTo>
                  <a:pt x="126" y="195"/>
                  <a:pt x="25" y="208"/>
                  <a:pt x="16" y="210"/>
                </a:cubicBezTo>
                <a:cubicBezTo>
                  <a:pt x="25" y="284"/>
                  <a:pt x="17" y="290"/>
                  <a:pt x="80" y="311"/>
                </a:cubicBezTo>
                <a:cubicBezTo>
                  <a:pt x="86" y="302"/>
                  <a:pt x="106" y="292"/>
                  <a:pt x="99" y="283"/>
                </a:cubicBezTo>
                <a:cubicBezTo>
                  <a:pt x="87" y="268"/>
                  <a:pt x="44" y="265"/>
                  <a:pt x="44" y="265"/>
                </a:cubicBezTo>
                <a:cubicBezTo>
                  <a:pt x="0" y="307"/>
                  <a:pt x="14" y="365"/>
                  <a:pt x="71" y="384"/>
                </a:cubicBezTo>
                <a:cubicBezTo>
                  <a:pt x="80" y="381"/>
                  <a:pt x="95" y="384"/>
                  <a:pt x="99" y="375"/>
                </a:cubicBezTo>
                <a:cubicBezTo>
                  <a:pt x="103" y="366"/>
                  <a:pt x="98" y="350"/>
                  <a:pt x="89" y="347"/>
                </a:cubicBezTo>
                <a:cubicBezTo>
                  <a:pt x="74" y="342"/>
                  <a:pt x="59" y="354"/>
                  <a:pt x="44" y="357"/>
                </a:cubicBezTo>
                <a:cubicBezTo>
                  <a:pt x="26" y="374"/>
                  <a:pt x="16" y="385"/>
                  <a:pt x="16" y="411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9" name="Freeform 20"/>
          <p:cNvSpPr>
            <a:spLocks/>
          </p:cNvSpPr>
          <p:nvPr/>
        </p:nvSpPr>
        <p:spPr bwMode="auto">
          <a:xfrm>
            <a:off x="6477000" y="2362200"/>
            <a:ext cx="200025" cy="652463"/>
          </a:xfrm>
          <a:custGeom>
            <a:avLst/>
            <a:gdLst>
              <a:gd name="T0" fmla="*/ 7 w 126"/>
              <a:gd name="T1" fmla="*/ 27 h 411"/>
              <a:gd name="T2" fmla="*/ 108 w 126"/>
              <a:gd name="T3" fmla="*/ 64 h 411"/>
              <a:gd name="T4" fmla="*/ 44 w 126"/>
              <a:gd name="T5" fmla="*/ 46 h 411"/>
              <a:gd name="T6" fmla="*/ 25 w 126"/>
              <a:gd name="T7" fmla="*/ 101 h 411"/>
              <a:gd name="T8" fmla="*/ 99 w 126"/>
              <a:gd name="T9" fmla="*/ 137 h 411"/>
              <a:gd name="T10" fmla="*/ 25 w 126"/>
              <a:gd name="T11" fmla="*/ 155 h 411"/>
              <a:gd name="T12" fmla="*/ 53 w 126"/>
              <a:gd name="T13" fmla="*/ 219 h 411"/>
              <a:gd name="T14" fmla="*/ 16 w 126"/>
              <a:gd name="T15" fmla="*/ 210 h 411"/>
              <a:gd name="T16" fmla="*/ 80 w 126"/>
              <a:gd name="T17" fmla="*/ 311 h 411"/>
              <a:gd name="T18" fmla="*/ 99 w 126"/>
              <a:gd name="T19" fmla="*/ 283 h 411"/>
              <a:gd name="T20" fmla="*/ 44 w 126"/>
              <a:gd name="T21" fmla="*/ 265 h 411"/>
              <a:gd name="T22" fmla="*/ 71 w 126"/>
              <a:gd name="T23" fmla="*/ 384 h 411"/>
              <a:gd name="T24" fmla="*/ 99 w 126"/>
              <a:gd name="T25" fmla="*/ 375 h 411"/>
              <a:gd name="T26" fmla="*/ 89 w 126"/>
              <a:gd name="T27" fmla="*/ 347 h 411"/>
              <a:gd name="T28" fmla="*/ 44 w 126"/>
              <a:gd name="T29" fmla="*/ 357 h 411"/>
              <a:gd name="T30" fmla="*/ 16 w 126"/>
              <a:gd name="T31" fmla="*/ 411 h 41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26"/>
              <a:gd name="T49" fmla="*/ 0 h 411"/>
              <a:gd name="T50" fmla="*/ 126 w 126"/>
              <a:gd name="T51" fmla="*/ 411 h 41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26" h="411">
                <a:moveTo>
                  <a:pt x="7" y="27"/>
                </a:moveTo>
                <a:cubicBezTo>
                  <a:pt x="26" y="85"/>
                  <a:pt x="50" y="72"/>
                  <a:pt x="108" y="64"/>
                </a:cubicBezTo>
                <a:cubicBezTo>
                  <a:pt x="99" y="37"/>
                  <a:pt x="97" y="0"/>
                  <a:pt x="44" y="46"/>
                </a:cubicBezTo>
                <a:cubicBezTo>
                  <a:pt x="29" y="59"/>
                  <a:pt x="25" y="101"/>
                  <a:pt x="25" y="101"/>
                </a:cubicBezTo>
                <a:cubicBezTo>
                  <a:pt x="41" y="145"/>
                  <a:pt x="54" y="148"/>
                  <a:pt x="99" y="137"/>
                </a:cubicBezTo>
                <a:cubicBezTo>
                  <a:pt x="63" y="126"/>
                  <a:pt x="52" y="129"/>
                  <a:pt x="25" y="155"/>
                </a:cubicBezTo>
                <a:cubicBezTo>
                  <a:pt x="11" y="197"/>
                  <a:pt x="9" y="205"/>
                  <a:pt x="53" y="219"/>
                </a:cubicBezTo>
                <a:cubicBezTo>
                  <a:pt x="126" y="195"/>
                  <a:pt x="25" y="208"/>
                  <a:pt x="16" y="210"/>
                </a:cubicBezTo>
                <a:cubicBezTo>
                  <a:pt x="25" y="284"/>
                  <a:pt x="17" y="290"/>
                  <a:pt x="80" y="311"/>
                </a:cubicBezTo>
                <a:cubicBezTo>
                  <a:pt x="86" y="302"/>
                  <a:pt x="106" y="292"/>
                  <a:pt x="99" y="283"/>
                </a:cubicBezTo>
                <a:cubicBezTo>
                  <a:pt x="87" y="268"/>
                  <a:pt x="44" y="265"/>
                  <a:pt x="44" y="265"/>
                </a:cubicBezTo>
                <a:cubicBezTo>
                  <a:pt x="0" y="307"/>
                  <a:pt x="14" y="365"/>
                  <a:pt x="71" y="384"/>
                </a:cubicBezTo>
                <a:cubicBezTo>
                  <a:pt x="80" y="381"/>
                  <a:pt x="95" y="384"/>
                  <a:pt x="99" y="375"/>
                </a:cubicBezTo>
                <a:cubicBezTo>
                  <a:pt x="103" y="366"/>
                  <a:pt x="98" y="350"/>
                  <a:pt x="89" y="347"/>
                </a:cubicBezTo>
                <a:cubicBezTo>
                  <a:pt x="74" y="342"/>
                  <a:pt x="59" y="354"/>
                  <a:pt x="44" y="357"/>
                </a:cubicBezTo>
                <a:cubicBezTo>
                  <a:pt x="26" y="374"/>
                  <a:pt x="16" y="385"/>
                  <a:pt x="16" y="411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60" name="Freeform 21"/>
          <p:cNvSpPr>
            <a:spLocks/>
          </p:cNvSpPr>
          <p:nvPr/>
        </p:nvSpPr>
        <p:spPr bwMode="auto">
          <a:xfrm>
            <a:off x="7848600" y="2362200"/>
            <a:ext cx="200025" cy="652463"/>
          </a:xfrm>
          <a:custGeom>
            <a:avLst/>
            <a:gdLst>
              <a:gd name="T0" fmla="*/ 7 w 126"/>
              <a:gd name="T1" fmla="*/ 27 h 411"/>
              <a:gd name="T2" fmla="*/ 108 w 126"/>
              <a:gd name="T3" fmla="*/ 64 h 411"/>
              <a:gd name="T4" fmla="*/ 44 w 126"/>
              <a:gd name="T5" fmla="*/ 46 h 411"/>
              <a:gd name="T6" fmla="*/ 25 w 126"/>
              <a:gd name="T7" fmla="*/ 101 h 411"/>
              <a:gd name="T8" fmla="*/ 99 w 126"/>
              <a:gd name="T9" fmla="*/ 137 h 411"/>
              <a:gd name="T10" fmla="*/ 25 w 126"/>
              <a:gd name="T11" fmla="*/ 155 h 411"/>
              <a:gd name="T12" fmla="*/ 53 w 126"/>
              <a:gd name="T13" fmla="*/ 219 h 411"/>
              <a:gd name="T14" fmla="*/ 16 w 126"/>
              <a:gd name="T15" fmla="*/ 210 h 411"/>
              <a:gd name="T16" fmla="*/ 80 w 126"/>
              <a:gd name="T17" fmla="*/ 311 h 411"/>
              <a:gd name="T18" fmla="*/ 99 w 126"/>
              <a:gd name="T19" fmla="*/ 283 h 411"/>
              <a:gd name="T20" fmla="*/ 44 w 126"/>
              <a:gd name="T21" fmla="*/ 265 h 411"/>
              <a:gd name="T22" fmla="*/ 71 w 126"/>
              <a:gd name="T23" fmla="*/ 384 h 411"/>
              <a:gd name="T24" fmla="*/ 99 w 126"/>
              <a:gd name="T25" fmla="*/ 375 h 411"/>
              <a:gd name="T26" fmla="*/ 89 w 126"/>
              <a:gd name="T27" fmla="*/ 347 h 411"/>
              <a:gd name="T28" fmla="*/ 44 w 126"/>
              <a:gd name="T29" fmla="*/ 357 h 411"/>
              <a:gd name="T30" fmla="*/ 16 w 126"/>
              <a:gd name="T31" fmla="*/ 411 h 41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26"/>
              <a:gd name="T49" fmla="*/ 0 h 411"/>
              <a:gd name="T50" fmla="*/ 126 w 126"/>
              <a:gd name="T51" fmla="*/ 411 h 41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26" h="411">
                <a:moveTo>
                  <a:pt x="7" y="27"/>
                </a:moveTo>
                <a:cubicBezTo>
                  <a:pt x="26" y="85"/>
                  <a:pt x="50" y="72"/>
                  <a:pt x="108" y="64"/>
                </a:cubicBezTo>
                <a:cubicBezTo>
                  <a:pt x="99" y="37"/>
                  <a:pt x="97" y="0"/>
                  <a:pt x="44" y="46"/>
                </a:cubicBezTo>
                <a:cubicBezTo>
                  <a:pt x="29" y="59"/>
                  <a:pt x="25" y="101"/>
                  <a:pt x="25" y="101"/>
                </a:cubicBezTo>
                <a:cubicBezTo>
                  <a:pt x="41" y="145"/>
                  <a:pt x="54" y="148"/>
                  <a:pt x="99" y="137"/>
                </a:cubicBezTo>
                <a:cubicBezTo>
                  <a:pt x="63" y="126"/>
                  <a:pt x="52" y="129"/>
                  <a:pt x="25" y="155"/>
                </a:cubicBezTo>
                <a:cubicBezTo>
                  <a:pt x="11" y="197"/>
                  <a:pt x="9" y="205"/>
                  <a:pt x="53" y="219"/>
                </a:cubicBezTo>
                <a:cubicBezTo>
                  <a:pt x="126" y="195"/>
                  <a:pt x="25" y="208"/>
                  <a:pt x="16" y="210"/>
                </a:cubicBezTo>
                <a:cubicBezTo>
                  <a:pt x="25" y="284"/>
                  <a:pt x="17" y="290"/>
                  <a:pt x="80" y="311"/>
                </a:cubicBezTo>
                <a:cubicBezTo>
                  <a:pt x="86" y="302"/>
                  <a:pt x="106" y="292"/>
                  <a:pt x="99" y="283"/>
                </a:cubicBezTo>
                <a:cubicBezTo>
                  <a:pt x="87" y="268"/>
                  <a:pt x="44" y="265"/>
                  <a:pt x="44" y="265"/>
                </a:cubicBezTo>
                <a:cubicBezTo>
                  <a:pt x="0" y="307"/>
                  <a:pt x="14" y="365"/>
                  <a:pt x="71" y="384"/>
                </a:cubicBezTo>
                <a:cubicBezTo>
                  <a:pt x="80" y="381"/>
                  <a:pt x="95" y="384"/>
                  <a:pt x="99" y="375"/>
                </a:cubicBezTo>
                <a:cubicBezTo>
                  <a:pt x="103" y="366"/>
                  <a:pt x="98" y="350"/>
                  <a:pt x="89" y="347"/>
                </a:cubicBezTo>
                <a:cubicBezTo>
                  <a:pt x="74" y="342"/>
                  <a:pt x="59" y="354"/>
                  <a:pt x="44" y="357"/>
                </a:cubicBezTo>
                <a:cubicBezTo>
                  <a:pt x="26" y="374"/>
                  <a:pt x="16" y="385"/>
                  <a:pt x="16" y="411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61" name="Freeform 22"/>
          <p:cNvSpPr>
            <a:spLocks/>
          </p:cNvSpPr>
          <p:nvPr/>
        </p:nvSpPr>
        <p:spPr bwMode="auto">
          <a:xfrm>
            <a:off x="8305800" y="2362200"/>
            <a:ext cx="200025" cy="652463"/>
          </a:xfrm>
          <a:custGeom>
            <a:avLst/>
            <a:gdLst>
              <a:gd name="T0" fmla="*/ 7 w 126"/>
              <a:gd name="T1" fmla="*/ 27 h 411"/>
              <a:gd name="T2" fmla="*/ 108 w 126"/>
              <a:gd name="T3" fmla="*/ 64 h 411"/>
              <a:gd name="T4" fmla="*/ 44 w 126"/>
              <a:gd name="T5" fmla="*/ 46 h 411"/>
              <a:gd name="T6" fmla="*/ 25 w 126"/>
              <a:gd name="T7" fmla="*/ 101 h 411"/>
              <a:gd name="T8" fmla="*/ 99 w 126"/>
              <a:gd name="T9" fmla="*/ 137 h 411"/>
              <a:gd name="T10" fmla="*/ 25 w 126"/>
              <a:gd name="T11" fmla="*/ 155 h 411"/>
              <a:gd name="T12" fmla="*/ 53 w 126"/>
              <a:gd name="T13" fmla="*/ 219 h 411"/>
              <a:gd name="T14" fmla="*/ 16 w 126"/>
              <a:gd name="T15" fmla="*/ 210 h 411"/>
              <a:gd name="T16" fmla="*/ 80 w 126"/>
              <a:gd name="T17" fmla="*/ 311 h 411"/>
              <a:gd name="T18" fmla="*/ 99 w 126"/>
              <a:gd name="T19" fmla="*/ 283 h 411"/>
              <a:gd name="T20" fmla="*/ 44 w 126"/>
              <a:gd name="T21" fmla="*/ 265 h 411"/>
              <a:gd name="T22" fmla="*/ 71 w 126"/>
              <a:gd name="T23" fmla="*/ 384 h 411"/>
              <a:gd name="T24" fmla="*/ 99 w 126"/>
              <a:gd name="T25" fmla="*/ 375 h 411"/>
              <a:gd name="T26" fmla="*/ 89 w 126"/>
              <a:gd name="T27" fmla="*/ 347 h 411"/>
              <a:gd name="T28" fmla="*/ 44 w 126"/>
              <a:gd name="T29" fmla="*/ 357 h 411"/>
              <a:gd name="T30" fmla="*/ 16 w 126"/>
              <a:gd name="T31" fmla="*/ 411 h 41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26"/>
              <a:gd name="T49" fmla="*/ 0 h 411"/>
              <a:gd name="T50" fmla="*/ 126 w 126"/>
              <a:gd name="T51" fmla="*/ 411 h 41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26" h="411">
                <a:moveTo>
                  <a:pt x="7" y="27"/>
                </a:moveTo>
                <a:cubicBezTo>
                  <a:pt x="26" y="85"/>
                  <a:pt x="50" y="72"/>
                  <a:pt x="108" y="64"/>
                </a:cubicBezTo>
                <a:cubicBezTo>
                  <a:pt x="99" y="37"/>
                  <a:pt x="97" y="0"/>
                  <a:pt x="44" y="46"/>
                </a:cubicBezTo>
                <a:cubicBezTo>
                  <a:pt x="29" y="59"/>
                  <a:pt x="25" y="101"/>
                  <a:pt x="25" y="101"/>
                </a:cubicBezTo>
                <a:cubicBezTo>
                  <a:pt x="41" y="145"/>
                  <a:pt x="54" y="148"/>
                  <a:pt x="99" y="137"/>
                </a:cubicBezTo>
                <a:cubicBezTo>
                  <a:pt x="63" y="126"/>
                  <a:pt x="52" y="129"/>
                  <a:pt x="25" y="155"/>
                </a:cubicBezTo>
                <a:cubicBezTo>
                  <a:pt x="11" y="197"/>
                  <a:pt x="9" y="205"/>
                  <a:pt x="53" y="219"/>
                </a:cubicBezTo>
                <a:cubicBezTo>
                  <a:pt x="126" y="195"/>
                  <a:pt x="25" y="208"/>
                  <a:pt x="16" y="210"/>
                </a:cubicBezTo>
                <a:cubicBezTo>
                  <a:pt x="25" y="284"/>
                  <a:pt x="17" y="290"/>
                  <a:pt x="80" y="311"/>
                </a:cubicBezTo>
                <a:cubicBezTo>
                  <a:pt x="86" y="302"/>
                  <a:pt x="106" y="292"/>
                  <a:pt x="99" y="283"/>
                </a:cubicBezTo>
                <a:cubicBezTo>
                  <a:pt x="87" y="268"/>
                  <a:pt x="44" y="265"/>
                  <a:pt x="44" y="265"/>
                </a:cubicBezTo>
                <a:cubicBezTo>
                  <a:pt x="0" y="307"/>
                  <a:pt x="14" y="365"/>
                  <a:pt x="71" y="384"/>
                </a:cubicBezTo>
                <a:cubicBezTo>
                  <a:pt x="80" y="381"/>
                  <a:pt x="95" y="384"/>
                  <a:pt x="99" y="375"/>
                </a:cubicBezTo>
                <a:cubicBezTo>
                  <a:pt x="103" y="366"/>
                  <a:pt x="98" y="350"/>
                  <a:pt x="89" y="347"/>
                </a:cubicBezTo>
                <a:cubicBezTo>
                  <a:pt x="74" y="342"/>
                  <a:pt x="59" y="354"/>
                  <a:pt x="44" y="357"/>
                </a:cubicBezTo>
                <a:cubicBezTo>
                  <a:pt x="26" y="374"/>
                  <a:pt x="16" y="385"/>
                  <a:pt x="16" y="411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62" name="Text Box 23"/>
          <p:cNvSpPr txBox="1">
            <a:spLocks noChangeArrowheads="1"/>
          </p:cNvSpPr>
          <p:nvPr/>
        </p:nvSpPr>
        <p:spPr bwMode="auto">
          <a:xfrm>
            <a:off x="6172200" y="1371600"/>
            <a:ext cx="1751013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hyper-threads</a:t>
            </a:r>
          </a:p>
        </p:txBody>
      </p:sp>
      <p:sp>
        <p:nvSpPr>
          <p:cNvPr id="35863" name="Line 24"/>
          <p:cNvSpPr>
            <a:spLocks noChangeShapeType="1"/>
          </p:cNvSpPr>
          <p:nvPr/>
        </p:nvSpPr>
        <p:spPr bwMode="auto">
          <a:xfrm flipH="1">
            <a:off x="6172200" y="1752600"/>
            <a:ext cx="6096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5864" name="Line 25"/>
          <p:cNvSpPr>
            <a:spLocks noChangeShapeType="1"/>
          </p:cNvSpPr>
          <p:nvPr/>
        </p:nvSpPr>
        <p:spPr bwMode="auto">
          <a:xfrm flipH="1">
            <a:off x="6629400" y="1752600"/>
            <a:ext cx="3048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5865" name="Line 26"/>
          <p:cNvSpPr>
            <a:spLocks noChangeShapeType="1"/>
          </p:cNvSpPr>
          <p:nvPr/>
        </p:nvSpPr>
        <p:spPr bwMode="auto">
          <a:xfrm>
            <a:off x="7315200" y="1752600"/>
            <a:ext cx="6096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5866" name="Line 27"/>
          <p:cNvSpPr>
            <a:spLocks noChangeShapeType="1"/>
          </p:cNvSpPr>
          <p:nvPr/>
        </p:nvSpPr>
        <p:spPr bwMode="auto">
          <a:xfrm>
            <a:off x="7467600" y="1752600"/>
            <a:ext cx="9144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BA8416D-0681-4C3C-AF4A-8A4903B77414}" type="slidenum">
              <a:rPr lang="en-US"/>
              <a:pPr/>
              <a:t>47</a:t>
            </a:fld>
            <a:endParaRPr lang="en-US"/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smtClean="0"/>
              <a:t>Designs with private L2 caches</a:t>
            </a:r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2133600" y="1143000"/>
            <a:ext cx="2209800" cy="2514600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609600" y="1143000"/>
            <a:ext cx="1905000" cy="2514600"/>
          </a:xfrm>
          <a:prstGeom prst="rect">
            <a:avLst/>
          </a:prstGeom>
          <a:solidFill>
            <a:srgbClr val="33996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0" name="Rectangle 6"/>
          <p:cNvSpPr>
            <a:spLocks noChangeArrowheads="1"/>
          </p:cNvSpPr>
          <p:nvPr/>
        </p:nvSpPr>
        <p:spPr bwMode="auto">
          <a:xfrm>
            <a:off x="609600" y="1143000"/>
            <a:ext cx="3733800" cy="3810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1" name="Line 7"/>
          <p:cNvSpPr>
            <a:spLocks noChangeShapeType="1"/>
          </p:cNvSpPr>
          <p:nvPr/>
        </p:nvSpPr>
        <p:spPr bwMode="auto">
          <a:xfrm>
            <a:off x="609600" y="3657600"/>
            <a:ext cx="3733800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6872" name="Line 8"/>
          <p:cNvSpPr>
            <a:spLocks noChangeShapeType="1"/>
          </p:cNvSpPr>
          <p:nvPr/>
        </p:nvSpPr>
        <p:spPr bwMode="auto">
          <a:xfrm>
            <a:off x="609600" y="2971800"/>
            <a:ext cx="3733800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6873" name="Line 9"/>
          <p:cNvSpPr>
            <a:spLocks noChangeShapeType="1"/>
          </p:cNvSpPr>
          <p:nvPr/>
        </p:nvSpPr>
        <p:spPr bwMode="auto">
          <a:xfrm flipH="1" flipV="1">
            <a:off x="2514600" y="1143000"/>
            <a:ext cx="0" cy="2514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6874" name="Line 10"/>
          <p:cNvSpPr>
            <a:spLocks noChangeShapeType="1"/>
          </p:cNvSpPr>
          <p:nvPr/>
        </p:nvSpPr>
        <p:spPr bwMode="auto">
          <a:xfrm>
            <a:off x="609600" y="2286000"/>
            <a:ext cx="3733800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6875" name="Text Box 11"/>
          <p:cNvSpPr txBox="1">
            <a:spLocks noChangeArrowheads="1"/>
          </p:cNvSpPr>
          <p:nvPr/>
        </p:nvSpPr>
        <p:spPr bwMode="auto">
          <a:xfrm>
            <a:off x="1905000" y="4114800"/>
            <a:ext cx="1193800" cy="4270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200"/>
              <a:t>memory</a:t>
            </a:r>
          </a:p>
        </p:txBody>
      </p:sp>
      <p:sp>
        <p:nvSpPr>
          <p:cNvPr id="36876" name="Text Box 12"/>
          <p:cNvSpPr txBox="1">
            <a:spLocks noChangeArrowheads="1"/>
          </p:cNvSpPr>
          <p:nvPr/>
        </p:nvSpPr>
        <p:spPr bwMode="auto">
          <a:xfrm>
            <a:off x="1066800" y="3124200"/>
            <a:ext cx="1317625" cy="4270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200"/>
              <a:t>L2 cache</a:t>
            </a:r>
          </a:p>
        </p:txBody>
      </p:sp>
      <p:sp>
        <p:nvSpPr>
          <p:cNvPr id="36877" name="Text Box 13"/>
          <p:cNvSpPr txBox="1">
            <a:spLocks noChangeArrowheads="1"/>
          </p:cNvSpPr>
          <p:nvPr/>
        </p:nvSpPr>
        <p:spPr bwMode="auto">
          <a:xfrm>
            <a:off x="1066800" y="2438400"/>
            <a:ext cx="1317625" cy="4270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200"/>
              <a:t>L1 cache</a:t>
            </a:r>
          </a:p>
        </p:txBody>
      </p:sp>
      <p:sp>
        <p:nvSpPr>
          <p:cNvPr id="36878" name="Text Box 14"/>
          <p:cNvSpPr txBox="1">
            <a:spLocks noChangeArrowheads="1"/>
          </p:cNvSpPr>
          <p:nvPr/>
        </p:nvSpPr>
        <p:spPr bwMode="auto">
          <a:xfrm>
            <a:off x="2895600" y="2438400"/>
            <a:ext cx="1317625" cy="4270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200"/>
              <a:t>L1 cache</a:t>
            </a:r>
          </a:p>
        </p:txBody>
      </p:sp>
      <p:sp>
        <p:nvSpPr>
          <p:cNvPr id="36879" name="Text Box 15"/>
          <p:cNvSpPr txBox="1">
            <a:spLocks noChangeArrowheads="1"/>
          </p:cNvSpPr>
          <p:nvPr/>
        </p:nvSpPr>
        <p:spPr bwMode="auto">
          <a:xfrm rot="-5400000">
            <a:off x="172244" y="1804194"/>
            <a:ext cx="1457325" cy="4270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200" b="1"/>
              <a:t>C O R E 1</a:t>
            </a:r>
          </a:p>
        </p:txBody>
      </p:sp>
      <p:sp>
        <p:nvSpPr>
          <p:cNvPr id="36880" name="Text Box 16"/>
          <p:cNvSpPr txBox="1">
            <a:spLocks noChangeArrowheads="1"/>
          </p:cNvSpPr>
          <p:nvPr/>
        </p:nvSpPr>
        <p:spPr bwMode="auto">
          <a:xfrm rot="-5400000">
            <a:off x="2077244" y="1804194"/>
            <a:ext cx="1457325" cy="4270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200" b="1"/>
              <a:t>C O R E 0</a:t>
            </a:r>
          </a:p>
        </p:txBody>
      </p:sp>
      <p:sp>
        <p:nvSpPr>
          <p:cNvPr id="36881" name="Text Box 26"/>
          <p:cNvSpPr txBox="1">
            <a:spLocks noChangeArrowheads="1"/>
          </p:cNvSpPr>
          <p:nvPr/>
        </p:nvSpPr>
        <p:spPr bwMode="auto">
          <a:xfrm>
            <a:off x="2895600" y="3124200"/>
            <a:ext cx="1317625" cy="4270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200"/>
              <a:t>L2 cache</a:t>
            </a:r>
          </a:p>
        </p:txBody>
      </p:sp>
      <p:sp>
        <p:nvSpPr>
          <p:cNvPr id="36882" name="Rectangle 27"/>
          <p:cNvSpPr>
            <a:spLocks noChangeArrowheads="1"/>
          </p:cNvSpPr>
          <p:nvPr/>
        </p:nvSpPr>
        <p:spPr bwMode="auto">
          <a:xfrm>
            <a:off x="6400800" y="1143000"/>
            <a:ext cx="2209800" cy="3124200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83" name="Rectangle 28"/>
          <p:cNvSpPr>
            <a:spLocks noChangeArrowheads="1"/>
          </p:cNvSpPr>
          <p:nvPr/>
        </p:nvSpPr>
        <p:spPr bwMode="auto">
          <a:xfrm>
            <a:off x="4876800" y="1143000"/>
            <a:ext cx="1905000" cy="3124200"/>
          </a:xfrm>
          <a:prstGeom prst="rect">
            <a:avLst/>
          </a:prstGeom>
          <a:solidFill>
            <a:srgbClr val="33996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84" name="Rectangle 29"/>
          <p:cNvSpPr>
            <a:spLocks noChangeArrowheads="1"/>
          </p:cNvSpPr>
          <p:nvPr/>
        </p:nvSpPr>
        <p:spPr bwMode="auto">
          <a:xfrm>
            <a:off x="4876800" y="1143000"/>
            <a:ext cx="3733800" cy="42672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85" name="Line 30"/>
          <p:cNvSpPr>
            <a:spLocks noChangeShapeType="1"/>
          </p:cNvSpPr>
          <p:nvPr/>
        </p:nvSpPr>
        <p:spPr bwMode="auto">
          <a:xfrm>
            <a:off x="4876800" y="3657600"/>
            <a:ext cx="3733800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6886" name="Line 31"/>
          <p:cNvSpPr>
            <a:spLocks noChangeShapeType="1"/>
          </p:cNvSpPr>
          <p:nvPr/>
        </p:nvSpPr>
        <p:spPr bwMode="auto">
          <a:xfrm>
            <a:off x="4876800" y="2971800"/>
            <a:ext cx="3733800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6887" name="Line 32"/>
          <p:cNvSpPr>
            <a:spLocks noChangeShapeType="1"/>
          </p:cNvSpPr>
          <p:nvPr/>
        </p:nvSpPr>
        <p:spPr bwMode="auto">
          <a:xfrm flipH="1" flipV="1">
            <a:off x="6781800" y="1143000"/>
            <a:ext cx="0" cy="3124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6888" name="Line 33"/>
          <p:cNvSpPr>
            <a:spLocks noChangeShapeType="1"/>
          </p:cNvSpPr>
          <p:nvPr/>
        </p:nvSpPr>
        <p:spPr bwMode="auto">
          <a:xfrm>
            <a:off x="4876800" y="2286000"/>
            <a:ext cx="3733800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6889" name="Text Box 34"/>
          <p:cNvSpPr txBox="1">
            <a:spLocks noChangeArrowheads="1"/>
          </p:cNvSpPr>
          <p:nvPr/>
        </p:nvSpPr>
        <p:spPr bwMode="auto">
          <a:xfrm>
            <a:off x="6096000" y="4648200"/>
            <a:ext cx="1193800" cy="4270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200"/>
              <a:t>memory</a:t>
            </a:r>
          </a:p>
        </p:txBody>
      </p:sp>
      <p:sp>
        <p:nvSpPr>
          <p:cNvPr id="36890" name="Text Box 35"/>
          <p:cNvSpPr txBox="1">
            <a:spLocks noChangeArrowheads="1"/>
          </p:cNvSpPr>
          <p:nvPr/>
        </p:nvSpPr>
        <p:spPr bwMode="auto">
          <a:xfrm>
            <a:off x="5334000" y="3124200"/>
            <a:ext cx="1317625" cy="4270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200"/>
              <a:t>L2 cache</a:t>
            </a:r>
          </a:p>
        </p:txBody>
      </p:sp>
      <p:sp>
        <p:nvSpPr>
          <p:cNvPr id="36891" name="Text Box 36"/>
          <p:cNvSpPr txBox="1">
            <a:spLocks noChangeArrowheads="1"/>
          </p:cNvSpPr>
          <p:nvPr/>
        </p:nvSpPr>
        <p:spPr bwMode="auto">
          <a:xfrm>
            <a:off x="5334000" y="2438400"/>
            <a:ext cx="1317625" cy="4270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200"/>
              <a:t>L1 cache</a:t>
            </a:r>
          </a:p>
        </p:txBody>
      </p:sp>
      <p:sp>
        <p:nvSpPr>
          <p:cNvPr id="36892" name="Text Box 37"/>
          <p:cNvSpPr txBox="1">
            <a:spLocks noChangeArrowheads="1"/>
          </p:cNvSpPr>
          <p:nvPr/>
        </p:nvSpPr>
        <p:spPr bwMode="auto">
          <a:xfrm>
            <a:off x="7162800" y="2438400"/>
            <a:ext cx="1317625" cy="4270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200"/>
              <a:t>L1 cache</a:t>
            </a:r>
          </a:p>
        </p:txBody>
      </p:sp>
      <p:sp>
        <p:nvSpPr>
          <p:cNvPr id="36893" name="Text Box 38"/>
          <p:cNvSpPr txBox="1">
            <a:spLocks noChangeArrowheads="1"/>
          </p:cNvSpPr>
          <p:nvPr/>
        </p:nvSpPr>
        <p:spPr bwMode="auto">
          <a:xfrm rot="-5400000">
            <a:off x="4439444" y="1804194"/>
            <a:ext cx="1457325" cy="4270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200" b="1"/>
              <a:t>C O R E 1</a:t>
            </a:r>
          </a:p>
        </p:txBody>
      </p:sp>
      <p:sp>
        <p:nvSpPr>
          <p:cNvPr id="36894" name="Text Box 39"/>
          <p:cNvSpPr txBox="1">
            <a:spLocks noChangeArrowheads="1"/>
          </p:cNvSpPr>
          <p:nvPr/>
        </p:nvSpPr>
        <p:spPr bwMode="auto">
          <a:xfrm rot="-5400000">
            <a:off x="6344444" y="1804194"/>
            <a:ext cx="1457325" cy="4270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200" b="1"/>
              <a:t>C O R E 0</a:t>
            </a:r>
          </a:p>
        </p:txBody>
      </p:sp>
      <p:sp>
        <p:nvSpPr>
          <p:cNvPr id="36895" name="Text Box 40"/>
          <p:cNvSpPr txBox="1">
            <a:spLocks noChangeArrowheads="1"/>
          </p:cNvSpPr>
          <p:nvPr/>
        </p:nvSpPr>
        <p:spPr bwMode="auto">
          <a:xfrm>
            <a:off x="7086600" y="3124200"/>
            <a:ext cx="1317625" cy="4270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200"/>
              <a:t>L2 cache</a:t>
            </a:r>
          </a:p>
        </p:txBody>
      </p:sp>
      <p:sp>
        <p:nvSpPr>
          <p:cNvPr id="36896" name="Text Box 41"/>
          <p:cNvSpPr txBox="1">
            <a:spLocks noChangeArrowheads="1"/>
          </p:cNvSpPr>
          <p:nvPr/>
        </p:nvSpPr>
        <p:spPr bwMode="auto">
          <a:xfrm>
            <a:off x="838200" y="5181600"/>
            <a:ext cx="3416300" cy="16160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Both L1 and L2 are private</a:t>
            </a:r>
            <a:br>
              <a:rPr lang="en-US" sz="2000"/>
            </a:br>
            <a:endParaRPr lang="en-US" sz="2000"/>
          </a:p>
          <a:p>
            <a:r>
              <a:rPr lang="en-US" sz="2000"/>
              <a:t>Examples: AMD Opteron, </a:t>
            </a:r>
            <a:br>
              <a:rPr lang="en-US" sz="2000"/>
            </a:br>
            <a:r>
              <a:rPr lang="en-US" sz="2000"/>
              <a:t>AMD Athlon, Intel Pentium D</a:t>
            </a:r>
          </a:p>
          <a:p>
            <a:endParaRPr lang="en-US" sz="2000"/>
          </a:p>
        </p:txBody>
      </p:sp>
      <p:sp>
        <p:nvSpPr>
          <p:cNvPr id="36897" name="Text Box 42"/>
          <p:cNvSpPr txBox="1">
            <a:spLocks noChangeArrowheads="1"/>
          </p:cNvSpPr>
          <p:nvPr/>
        </p:nvSpPr>
        <p:spPr bwMode="auto">
          <a:xfrm>
            <a:off x="5334000" y="3733800"/>
            <a:ext cx="1317625" cy="4270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200"/>
              <a:t>L3 cache</a:t>
            </a:r>
          </a:p>
        </p:txBody>
      </p:sp>
      <p:sp>
        <p:nvSpPr>
          <p:cNvPr id="36898" name="Line 43"/>
          <p:cNvSpPr>
            <a:spLocks noChangeShapeType="1"/>
          </p:cNvSpPr>
          <p:nvPr/>
        </p:nvSpPr>
        <p:spPr bwMode="auto">
          <a:xfrm>
            <a:off x="4876800" y="4267200"/>
            <a:ext cx="3733800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6899" name="Text Box 44"/>
          <p:cNvSpPr txBox="1">
            <a:spLocks noChangeArrowheads="1"/>
          </p:cNvSpPr>
          <p:nvPr/>
        </p:nvSpPr>
        <p:spPr bwMode="auto">
          <a:xfrm>
            <a:off x="7086600" y="3733800"/>
            <a:ext cx="1317625" cy="4270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200"/>
              <a:t>L3 cache</a:t>
            </a:r>
          </a:p>
        </p:txBody>
      </p:sp>
      <p:sp>
        <p:nvSpPr>
          <p:cNvPr id="36900" name="Text Box 45"/>
          <p:cNvSpPr txBox="1">
            <a:spLocks noChangeArrowheads="1"/>
          </p:cNvSpPr>
          <p:nvPr/>
        </p:nvSpPr>
        <p:spPr bwMode="auto">
          <a:xfrm>
            <a:off x="5257800" y="5562600"/>
            <a:ext cx="2922588" cy="10064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A design with L3 caches</a:t>
            </a:r>
            <a:br>
              <a:rPr lang="en-US" sz="2000"/>
            </a:br>
            <a:r>
              <a:rPr lang="en-US" sz="2000"/>
              <a:t/>
            </a:r>
            <a:br>
              <a:rPr lang="en-US" sz="2000"/>
            </a:br>
            <a:r>
              <a:rPr lang="en-US" sz="2000"/>
              <a:t>Example: Intel Itanium 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Single-core computer(cont..)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just">
              <a:buFont typeface="Wingdings" pitchFamily="2" charset="2"/>
              <a:buChar char="v"/>
            </a:pPr>
            <a:r>
              <a:rPr lang="en-US" b="1" dirty="0" smtClean="0">
                <a:solidFill>
                  <a:srgbClr val="008000"/>
                </a:solidFill>
              </a:rPr>
              <a:t>What is the fastest single core processor?</a:t>
            </a:r>
          </a:p>
          <a:p>
            <a:pPr algn="just"/>
            <a:r>
              <a:rPr lang="en-US" dirty="0" smtClean="0"/>
              <a:t>The 10th Gen </a:t>
            </a:r>
            <a:r>
              <a:rPr lang="en-US" b="1" dirty="0" smtClean="0"/>
              <a:t>Intel Core</a:t>
            </a:r>
            <a:r>
              <a:rPr lang="en-US" dirty="0" smtClean="0"/>
              <a:t> S-series for desktops, and the </a:t>
            </a:r>
            <a:r>
              <a:rPr lang="en-US" b="1" dirty="0" smtClean="0"/>
              <a:t>Intel Core i9-10900K</a:t>
            </a:r>
            <a:r>
              <a:rPr lang="en-US" dirty="0" smtClean="0"/>
              <a:t> processor, the world's fastest gaming processor reinforces our commitment to the gaming and enthusiast communities.</a:t>
            </a:r>
          </a:p>
          <a:p>
            <a:pPr algn="just"/>
            <a:endParaRPr lang="en-US" dirty="0" smtClean="0"/>
          </a:p>
          <a:p>
            <a:pPr marL="228600" indent="-228600" algn="just">
              <a:buFont typeface="Wingdings" pitchFamily="2" charset="2"/>
              <a:buChar char="v"/>
            </a:pPr>
            <a:r>
              <a:rPr lang="en-US" b="1" dirty="0" smtClean="0">
                <a:solidFill>
                  <a:srgbClr val="008000"/>
                </a:solidFill>
              </a:rPr>
              <a:t>What is a good single core score?</a:t>
            </a:r>
          </a:p>
          <a:p>
            <a:pPr algn="just"/>
            <a:r>
              <a:rPr lang="en-US" dirty="0" smtClean="0"/>
              <a:t>Ranking of </a:t>
            </a:r>
            <a:r>
              <a:rPr lang="en-US" b="1" dirty="0" smtClean="0"/>
              <a:t>single</a:t>
            </a:r>
            <a:r>
              <a:rPr lang="en-US" dirty="0" smtClean="0"/>
              <a:t>-</a:t>
            </a:r>
            <a:r>
              <a:rPr lang="en-US" b="1" dirty="0" smtClean="0"/>
              <a:t>core</a:t>
            </a:r>
            <a:r>
              <a:rPr lang="en-US" dirty="0" smtClean="0"/>
              <a:t> processors by </a:t>
            </a:r>
            <a:r>
              <a:rPr lang="en-US" dirty="0" err="1" smtClean="0"/>
              <a:t>Geekbench</a:t>
            </a:r>
            <a:r>
              <a:rPr lang="en-US" dirty="0" smtClean="0"/>
              <a:t> </a:t>
            </a:r>
            <a:r>
              <a:rPr lang="en-US" b="1" dirty="0" smtClean="0"/>
              <a:t>score</a:t>
            </a:r>
            <a:r>
              <a:rPr lang="en-US" dirty="0" smtClean="0"/>
              <a:t> performance worldwide 2020. As of October 2020, the Intel </a:t>
            </a:r>
            <a:r>
              <a:rPr lang="en-US" b="1" dirty="0" smtClean="0"/>
              <a:t>Core</a:t>
            </a:r>
            <a:r>
              <a:rPr lang="en-US" dirty="0" smtClean="0"/>
              <a:t> i7-1165G7 processor achieved </a:t>
            </a:r>
            <a:r>
              <a:rPr lang="en-US" b="1" dirty="0" smtClean="0"/>
              <a:t>the best</a:t>
            </a:r>
            <a:r>
              <a:rPr lang="en-US" dirty="0" smtClean="0"/>
              <a:t> </a:t>
            </a:r>
            <a:r>
              <a:rPr lang="en-US" b="1" dirty="0" smtClean="0">
                <a:solidFill>
                  <a:srgbClr val="CC0066"/>
                </a:solidFill>
              </a:rPr>
              <a:t>average</a:t>
            </a:r>
            <a:r>
              <a:rPr lang="en-US" dirty="0" smtClean="0"/>
              <a:t> </a:t>
            </a:r>
            <a:r>
              <a:rPr lang="en-US" b="1" dirty="0" smtClean="0"/>
              <a:t>single</a:t>
            </a:r>
            <a:r>
              <a:rPr lang="en-US" dirty="0" smtClean="0"/>
              <a:t>-</a:t>
            </a:r>
            <a:r>
              <a:rPr lang="en-US" b="1" dirty="0" smtClean="0"/>
              <a:t>core</a:t>
            </a:r>
            <a:r>
              <a:rPr lang="en-US" dirty="0" smtClean="0"/>
              <a:t> performance with a </a:t>
            </a:r>
            <a:r>
              <a:rPr lang="en-US" b="1" dirty="0" smtClean="0"/>
              <a:t>score</a:t>
            </a:r>
            <a:r>
              <a:rPr lang="en-US" dirty="0" smtClean="0"/>
              <a:t> of 1,474 from the </a:t>
            </a:r>
            <a:r>
              <a:rPr lang="en-US" dirty="0" err="1" smtClean="0"/>
              <a:t>Geekbench</a:t>
            </a:r>
            <a:r>
              <a:rPr lang="en-US" dirty="0" smtClean="0"/>
              <a:t> benchmarking tests.</a:t>
            </a:r>
          </a:p>
          <a:p>
            <a:pPr algn="just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Single-core computer(cont..)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just">
              <a:buFont typeface="Wingdings" pitchFamily="2" charset="2"/>
              <a:buChar char="v"/>
            </a:pPr>
            <a:r>
              <a:rPr lang="en-US" b="1" dirty="0" smtClean="0">
                <a:solidFill>
                  <a:srgbClr val="008000"/>
                </a:solidFill>
              </a:rPr>
              <a:t>Is quad core faster than single core?</a:t>
            </a:r>
          </a:p>
          <a:p>
            <a:pPr algn="just"/>
            <a:r>
              <a:rPr lang="en-US" dirty="0" smtClean="0"/>
              <a:t>Yes, </a:t>
            </a:r>
            <a:r>
              <a:rPr lang="en-US" b="1" dirty="0" smtClean="0"/>
              <a:t>quad</a:t>
            </a:r>
            <a:r>
              <a:rPr lang="en-US" dirty="0" smtClean="0"/>
              <a:t>-</a:t>
            </a:r>
            <a:r>
              <a:rPr lang="en-US" b="1" dirty="0" smtClean="0"/>
              <a:t>core</a:t>
            </a:r>
            <a:r>
              <a:rPr lang="en-US" dirty="0" smtClean="0"/>
              <a:t> CPUs are generally much </a:t>
            </a:r>
            <a:r>
              <a:rPr lang="en-US" b="1" dirty="0" smtClean="0"/>
              <a:t>faster than single</a:t>
            </a:r>
            <a:r>
              <a:rPr lang="en-US" dirty="0" smtClean="0"/>
              <a:t>-</a:t>
            </a:r>
            <a:r>
              <a:rPr lang="en-US" b="1" dirty="0" smtClean="0"/>
              <a:t>core</a:t>
            </a:r>
            <a:r>
              <a:rPr lang="en-US" dirty="0" smtClean="0"/>
              <a:t> CPUs even if the </a:t>
            </a:r>
            <a:r>
              <a:rPr lang="en-US" b="1" dirty="0" smtClean="0"/>
              <a:t>single</a:t>
            </a:r>
            <a:r>
              <a:rPr lang="en-US" dirty="0" smtClean="0"/>
              <a:t>-</a:t>
            </a:r>
            <a:r>
              <a:rPr lang="en-US" b="1" dirty="0" smtClean="0"/>
              <a:t>core</a:t>
            </a:r>
            <a:r>
              <a:rPr lang="en-US" dirty="0" smtClean="0"/>
              <a:t> CPU has a </a:t>
            </a:r>
            <a:r>
              <a:rPr lang="en-US" b="1" dirty="0" smtClean="0"/>
              <a:t>faster</a:t>
            </a:r>
            <a:r>
              <a:rPr lang="en-US" dirty="0" smtClean="0"/>
              <a:t> clock speed. A </a:t>
            </a:r>
            <a:r>
              <a:rPr lang="en-US" b="1" dirty="0" smtClean="0"/>
              <a:t>quad</a:t>
            </a:r>
            <a:r>
              <a:rPr lang="en-US" dirty="0" smtClean="0"/>
              <a:t>-</a:t>
            </a:r>
            <a:r>
              <a:rPr lang="en-US" b="1" dirty="0" smtClean="0"/>
              <a:t>core</a:t>
            </a:r>
            <a:r>
              <a:rPr lang="en-US" dirty="0" smtClean="0"/>
              <a:t> CPU is actually constructed of four separate processors squashed on to a </a:t>
            </a:r>
            <a:r>
              <a:rPr lang="en-US" b="1" dirty="0" smtClean="0"/>
              <a:t>single</a:t>
            </a:r>
            <a:r>
              <a:rPr lang="en-US" dirty="0" smtClean="0"/>
              <a:t> chip.</a:t>
            </a:r>
          </a:p>
          <a:p>
            <a:pPr algn="just"/>
            <a:endParaRPr lang="en-US" dirty="0" smtClean="0"/>
          </a:p>
          <a:p>
            <a:pPr algn="just">
              <a:buFont typeface="Wingdings" pitchFamily="2" charset="2"/>
              <a:buChar char="v"/>
            </a:pPr>
            <a:r>
              <a:rPr lang="en-US" b="1" dirty="0" smtClean="0">
                <a:solidFill>
                  <a:srgbClr val="008000"/>
                </a:solidFill>
              </a:rPr>
              <a:t>Are single core processors still available?</a:t>
            </a:r>
          </a:p>
          <a:p>
            <a:pPr algn="just"/>
            <a:r>
              <a:rPr lang="en-US" b="1" dirty="0" smtClean="0"/>
              <a:t>Single</a:t>
            </a:r>
            <a:r>
              <a:rPr lang="en-US" dirty="0" smtClean="0"/>
              <a:t>-</a:t>
            </a:r>
            <a:r>
              <a:rPr lang="en-US" b="1" dirty="0" smtClean="0"/>
              <a:t>core</a:t>
            </a:r>
            <a:r>
              <a:rPr lang="en-US" dirty="0" smtClean="0"/>
              <a:t> – one </a:t>
            </a:r>
            <a:r>
              <a:rPr lang="en-US" b="1" dirty="0" smtClean="0"/>
              <a:t>processor</a:t>
            </a:r>
            <a:r>
              <a:rPr lang="en-US" dirty="0" smtClean="0"/>
              <a:t> on a die. Since about 2012, even most smart phone CPUs marketed are no longer </a:t>
            </a:r>
            <a:r>
              <a:rPr lang="en-US" b="1" dirty="0" smtClean="0"/>
              <a:t>single</a:t>
            </a:r>
            <a:r>
              <a:rPr lang="en-US" dirty="0" smtClean="0"/>
              <a:t>-</a:t>
            </a:r>
            <a:r>
              <a:rPr lang="en-US" b="1" dirty="0" smtClean="0"/>
              <a:t>core</a:t>
            </a:r>
            <a:r>
              <a:rPr lang="en-US" dirty="0" smtClean="0"/>
              <a:t>; Microcontrollers are </a:t>
            </a:r>
            <a:r>
              <a:rPr lang="en-US" b="1" dirty="0" smtClean="0"/>
              <a:t>still single</a:t>
            </a:r>
            <a:r>
              <a:rPr lang="en-US" dirty="0" smtClean="0"/>
              <a:t>-</a:t>
            </a:r>
            <a:r>
              <a:rPr lang="en-US" b="1" dirty="0" smtClean="0"/>
              <a:t>core</a:t>
            </a:r>
            <a:r>
              <a:rPr lang="en-US" dirty="0" smtClean="0"/>
              <a:t>, while there are exceptions. Multi-</a:t>
            </a:r>
            <a:r>
              <a:rPr lang="en-US" b="1" dirty="0" smtClean="0"/>
              <a:t>core</a:t>
            </a:r>
            <a:r>
              <a:rPr lang="en-US" dirty="0" smtClean="0"/>
              <a:t> – a 'few' </a:t>
            </a:r>
            <a:r>
              <a:rPr lang="en-US" b="1" dirty="0" smtClean="0"/>
              <a:t>processors</a:t>
            </a:r>
            <a:r>
              <a:rPr lang="en-US" dirty="0" smtClean="0"/>
              <a:t> on a die, e.g. 2, 4, 8.</a:t>
            </a:r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F328CBF-4067-4F12-B6F5-51AAD5F72465}" type="slidenum">
              <a:rPr lang="en-US"/>
              <a:pPr/>
              <a:t>7</a:t>
            </a:fld>
            <a:endParaRPr lang="en-US"/>
          </a:p>
        </p:txBody>
      </p:sp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 smtClean="0"/>
              <a:t>Single-core CPU chip</a:t>
            </a:r>
          </a:p>
        </p:txBody>
      </p:sp>
      <p:graphicFrame>
        <p:nvGraphicFramePr>
          <p:cNvPr id="2050" name="Object 7"/>
          <p:cNvGraphicFramePr>
            <a:graphicFrameLocks noChangeAspect="1"/>
          </p:cNvGraphicFramePr>
          <p:nvPr>
            <p:ph idx="1"/>
          </p:nvPr>
        </p:nvGraphicFramePr>
        <p:xfrm>
          <a:off x="1447800" y="1600200"/>
          <a:ext cx="6394450" cy="4144963"/>
        </p:xfrm>
        <a:graphic>
          <a:graphicData uri="http://schemas.openxmlformats.org/presentationml/2006/ole">
            <p:oleObj spid="_x0000_s2050" name="Paint Shop Pro Image" r:id="rId4" imgW="4712195" imgH="3053659" progId="">
              <p:embed/>
            </p:oleObj>
          </a:graphicData>
        </a:graphic>
      </p:graphicFrame>
      <p:sp>
        <p:nvSpPr>
          <p:cNvPr id="2053" name="Rectangle 9"/>
          <p:cNvSpPr>
            <a:spLocks noChangeArrowheads="1"/>
          </p:cNvSpPr>
          <p:nvPr/>
        </p:nvSpPr>
        <p:spPr bwMode="auto">
          <a:xfrm>
            <a:off x="2895600" y="2057400"/>
            <a:ext cx="2998788" cy="185261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4" name="Line 10"/>
          <p:cNvSpPr>
            <a:spLocks noChangeShapeType="1"/>
          </p:cNvSpPr>
          <p:nvPr/>
        </p:nvSpPr>
        <p:spPr bwMode="auto">
          <a:xfrm flipH="1">
            <a:off x="5867400" y="2057400"/>
            <a:ext cx="1295400" cy="6858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GB"/>
          </a:p>
        </p:txBody>
      </p:sp>
      <p:sp>
        <p:nvSpPr>
          <p:cNvPr id="2055" name="Text Box 11"/>
          <p:cNvSpPr txBox="1">
            <a:spLocks noChangeArrowheads="1"/>
          </p:cNvSpPr>
          <p:nvPr/>
        </p:nvSpPr>
        <p:spPr bwMode="auto">
          <a:xfrm>
            <a:off x="6705600" y="1524000"/>
            <a:ext cx="16716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the single core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Hyper-Threading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dirty="0" smtClean="0"/>
              <a:t>Hyper-threading </a:t>
            </a:r>
            <a:r>
              <a:rPr lang="en-US" dirty="0" smtClean="0"/>
              <a:t>was Intel’s first attempt to bring parallel computation to consumer PCs. </a:t>
            </a:r>
            <a:endParaRPr lang="en-US" dirty="0" smtClean="0"/>
          </a:p>
          <a:p>
            <a:pPr algn="just"/>
            <a:r>
              <a:rPr lang="en-US" dirty="0" smtClean="0"/>
              <a:t>It </a:t>
            </a:r>
            <a:r>
              <a:rPr lang="en-US" dirty="0" smtClean="0"/>
              <a:t>debuted on desktop CPUs with the Pentium 4 HT back in 2002. </a:t>
            </a:r>
            <a:endParaRPr lang="en-US" dirty="0" smtClean="0"/>
          </a:p>
          <a:p>
            <a:pPr algn="just"/>
            <a:r>
              <a:rPr lang="en-US" dirty="0" smtClean="0"/>
              <a:t>The </a:t>
            </a:r>
            <a:r>
              <a:rPr lang="en-US" dirty="0" smtClean="0"/>
              <a:t>Pentium 4’s of the day featured just a single CPU core, so it could really only perform one task at a time—even if it was able to switch between tasks quickly enough that it seemed like multitasking. </a:t>
            </a:r>
            <a:endParaRPr lang="en-US" dirty="0" smtClean="0"/>
          </a:p>
          <a:p>
            <a:pPr algn="just"/>
            <a:r>
              <a:rPr lang="en-US" dirty="0" smtClean="0"/>
              <a:t>Hyper-threading </a:t>
            </a:r>
            <a:r>
              <a:rPr lang="en-US" dirty="0" smtClean="0"/>
              <a:t>attempted to make up for that.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Hyper-Threading (cont..)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algn="just"/>
            <a:r>
              <a:rPr lang="en-US" dirty="0" smtClean="0"/>
              <a:t>A single physical CPU core with hyper-threading appears as two logical CPUs to an operating system. </a:t>
            </a:r>
            <a:endParaRPr lang="en-US" dirty="0" smtClean="0"/>
          </a:p>
          <a:p>
            <a:pPr algn="just"/>
            <a:r>
              <a:rPr lang="en-US" dirty="0" smtClean="0"/>
              <a:t>The </a:t>
            </a:r>
            <a:r>
              <a:rPr lang="en-US" dirty="0" smtClean="0"/>
              <a:t>CPU is still a single CPU, so it’s a little bit of a cheat. </a:t>
            </a:r>
            <a:endParaRPr lang="en-US" dirty="0" smtClean="0"/>
          </a:p>
          <a:p>
            <a:pPr algn="just"/>
            <a:r>
              <a:rPr lang="en-US" dirty="0" smtClean="0"/>
              <a:t>While </a:t>
            </a:r>
            <a:r>
              <a:rPr lang="en-US" dirty="0" smtClean="0"/>
              <a:t>the operating system sees two CPUs for each core, the actual CPU hardware only has a single set of execution resources for each core. </a:t>
            </a:r>
            <a:endParaRPr lang="en-US" dirty="0" smtClean="0"/>
          </a:p>
          <a:p>
            <a:pPr algn="just"/>
            <a:r>
              <a:rPr lang="en-US" dirty="0" smtClean="0"/>
              <a:t>The </a:t>
            </a:r>
            <a:r>
              <a:rPr lang="en-US" dirty="0" smtClean="0"/>
              <a:t>CPU pretends it has more cores than it does, and it uses its own logic to speed up program execution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 </a:t>
            </a:r>
            <a:r>
              <a:rPr lang="en-US" dirty="0" smtClean="0"/>
              <a:t>In other words, the operating system is tricked into seeing two CPUs for each actual CPU core.</a:t>
            </a:r>
          </a:p>
          <a:p>
            <a:pPr algn="just"/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1710</Words>
  <Application>Microsoft Office PowerPoint</Application>
  <PresentationFormat>On-screen Show (4:3)</PresentationFormat>
  <Paragraphs>445</Paragraphs>
  <Slides>47</Slides>
  <Notes>27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9" baseType="lpstr">
      <vt:lpstr>Office Theme</vt:lpstr>
      <vt:lpstr>Paint Shop Pro Image</vt:lpstr>
      <vt:lpstr>Lecture-2 Advanced Processor Technology</vt:lpstr>
      <vt:lpstr>Single-core computer</vt:lpstr>
      <vt:lpstr>Single-core computer(cont..)</vt:lpstr>
      <vt:lpstr>Single-core computer(cont..)</vt:lpstr>
      <vt:lpstr>Single-core computer(cont..)</vt:lpstr>
      <vt:lpstr>Single-core computer(cont..)</vt:lpstr>
      <vt:lpstr>Single-core CPU chip</vt:lpstr>
      <vt:lpstr>Hyper-Threading</vt:lpstr>
      <vt:lpstr>Hyper-Threading (cont..)</vt:lpstr>
      <vt:lpstr>Hyper-Threading (cont..)</vt:lpstr>
      <vt:lpstr>Hyper-Threading (cont..)</vt:lpstr>
      <vt:lpstr>Hyper-Threading (cont..)</vt:lpstr>
      <vt:lpstr>Multi-core architectures</vt:lpstr>
      <vt:lpstr>Multiple Cores</vt:lpstr>
      <vt:lpstr>Multiple Cores (cont..)</vt:lpstr>
      <vt:lpstr>Multiple Cores (cont..)</vt:lpstr>
      <vt:lpstr>Multiple Cores (cont..)</vt:lpstr>
      <vt:lpstr>Multiple Cores (cont..)</vt:lpstr>
      <vt:lpstr>Multiple CPUs</vt:lpstr>
      <vt:lpstr>Multiple CPUs (cont..)</vt:lpstr>
      <vt:lpstr>Multiple CPUs (cont..)</vt:lpstr>
      <vt:lpstr>Multiple CPUs (cont..)</vt:lpstr>
      <vt:lpstr>Multiple CPUs (cont..)</vt:lpstr>
      <vt:lpstr>Multi-core CPU chip</vt:lpstr>
      <vt:lpstr>The cores run in parallel</vt:lpstr>
      <vt:lpstr>Within each core, threads are time-sliced (just like on a uniprocessor)</vt:lpstr>
      <vt:lpstr>Interaction with the Operating System</vt:lpstr>
      <vt:lpstr>Why multi-core ?</vt:lpstr>
      <vt:lpstr>Instruction-level parallelism</vt:lpstr>
      <vt:lpstr>Thread-level parallelism (TLP)</vt:lpstr>
      <vt:lpstr>General context: Multiprocessors</vt:lpstr>
      <vt:lpstr>Multiprocessor memory types</vt:lpstr>
      <vt:lpstr>Multi-core processor is a special kind of a multiprocessor: All processors are on the same chip </vt:lpstr>
      <vt:lpstr>What applications benefit  from multi-core?</vt:lpstr>
      <vt:lpstr>More examples</vt:lpstr>
      <vt:lpstr>A technique complementary to multi-core: Simultaneous multithreading </vt:lpstr>
      <vt:lpstr>Simultaneous multithreading (SMT)</vt:lpstr>
      <vt:lpstr>SMT not a “true” parallel processor</vt:lpstr>
      <vt:lpstr>Multi-core:  threads can run on separate cores</vt:lpstr>
      <vt:lpstr>Multi-core:  threads can run on separate cores</vt:lpstr>
      <vt:lpstr>Combining Multi-core and SMT</vt:lpstr>
      <vt:lpstr>SMT Dual-core: all four threads can run concurrently</vt:lpstr>
      <vt:lpstr>Comparison: multi-core vs SMT</vt:lpstr>
      <vt:lpstr>Comparison: multi-core vs SMT</vt:lpstr>
      <vt:lpstr>The memory hierarchy</vt:lpstr>
      <vt:lpstr>“Fish” machines</vt:lpstr>
      <vt:lpstr>Designs with private L2 caches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Processor Technology</dc:title>
  <dc:creator>Techers PC</dc:creator>
  <cp:lastModifiedBy>User</cp:lastModifiedBy>
  <cp:revision>30</cp:revision>
  <dcterms:created xsi:type="dcterms:W3CDTF">2019-07-20T09:21:50Z</dcterms:created>
  <dcterms:modified xsi:type="dcterms:W3CDTF">2020-10-19T05:43:59Z</dcterms:modified>
</cp:coreProperties>
</file>